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343" r:id="rId3"/>
    <p:sldId id="325" r:id="rId4"/>
    <p:sldId id="323" r:id="rId5"/>
    <p:sldId id="324" r:id="rId6"/>
    <p:sldId id="372" r:id="rId7"/>
    <p:sldId id="370" r:id="rId8"/>
    <p:sldId id="367" r:id="rId9"/>
    <p:sldId id="369" r:id="rId10"/>
    <p:sldId id="309" r:id="rId11"/>
    <p:sldId id="308" r:id="rId12"/>
    <p:sldId id="326" r:id="rId13"/>
    <p:sldId id="327" r:id="rId14"/>
    <p:sldId id="328" r:id="rId15"/>
    <p:sldId id="329" r:id="rId16"/>
    <p:sldId id="371" r:id="rId17"/>
    <p:sldId id="373" r:id="rId18"/>
    <p:sldId id="347" r:id="rId19"/>
    <p:sldId id="34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8CACC"/>
    <a:srgbClr val="010000"/>
    <a:srgbClr val="E732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684" autoAdjust="0"/>
    <p:restoredTop sz="84279" autoAdjust="0"/>
  </p:normalViewPr>
  <p:slideViewPr>
    <p:cSldViewPr snapToObjects="1">
      <p:cViewPr varScale="1">
        <p:scale>
          <a:sx n="89" d="100"/>
          <a:sy n="89" d="100"/>
        </p:scale>
        <p:origin x="-984" y="-96"/>
      </p:cViewPr>
      <p:guideLst>
        <p:guide orient="horz" pos="2160"/>
        <p:guide pos="2880"/>
      </p:guideLst>
    </p:cSldViewPr>
  </p:slideViewPr>
  <p:outlineViewPr>
    <p:cViewPr>
      <p:scale>
        <a:sx n="33" d="100"/>
        <a:sy n="33" d="100"/>
      </p:scale>
      <p:origin x="0" y="23856"/>
    </p:cViewPr>
  </p:outlineViewPr>
  <p:notesTextViewPr>
    <p:cViewPr>
      <p:scale>
        <a:sx n="200" d="100"/>
        <a:sy n="2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AD7D571-A4B5-B444-9A93-C6C1A94C3C36}" type="datetime1">
              <a:rPr lang="en-US"/>
              <a:pPr>
                <a:defRPr/>
              </a:pPr>
              <a:t>9/8/09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CDD0D8A-E72E-4341-8093-6864B2661F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Hi, I’m Eric Ries. I wan to talk to you today about one simple fact: that the vast majority of high-tech startups fail. </a:t>
            </a:r>
          </a:p>
          <a:p>
            <a:pPr>
              <a:spcBef>
                <a:spcPct val="0"/>
              </a:spcBef>
            </a:pPr>
            <a:endParaRPr lang="en-US" dirty="0" smtClean="0"/>
          </a:p>
          <a:p>
            <a:pPr>
              <a:spcBef>
                <a:spcPct val="0"/>
              </a:spcBef>
            </a:pPr>
            <a:r>
              <a:rPr lang="en-US" dirty="0" smtClean="0"/>
              <a:t>It does not have to be that way.</a:t>
            </a:r>
          </a:p>
          <a:p>
            <a:pPr>
              <a:spcBef>
                <a:spcPct val="0"/>
              </a:spcBef>
            </a:pPr>
            <a:endParaRPr lang="en-US" dirty="0" smtClean="0"/>
          </a:p>
          <a:p>
            <a:pPr>
              <a:spcBef>
                <a:spcPct val="0"/>
              </a:spcBef>
            </a:pPr>
            <a:r>
              <a:rPr lang="en-US" dirty="0" smtClean="0"/>
              <a:t>Read the stories of successful startups and, if the founders are willing to be honest, you will see this pattern over and over again. They started out as digital cash for </a:t>
            </a:r>
            <a:r>
              <a:rPr lang="en-US" dirty="0" err="1" smtClean="0"/>
              <a:t>PDAs</a:t>
            </a:r>
            <a:r>
              <a:rPr lang="en-US" dirty="0" smtClean="0"/>
              <a:t>, but evolved into online payments for eBay. They started building BASIC interpreters, but evolved into the world's largest operating systems monopoly. They were shocked to discover their online games company was actually a photo-sharing site.</a:t>
            </a:r>
          </a:p>
          <a:p>
            <a:pPr>
              <a:spcBef>
                <a:spcPct val="0"/>
              </a:spcBef>
            </a:pPr>
            <a:endParaRPr lang="en-US" dirty="0" smtClean="0"/>
          </a:p>
          <a:p>
            <a:pPr>
              <a:spcBef>
                <a:spcPct val="0"/>
              </a:spcBef>
            </a:pPr>
            <a:r>
              <a:rPr lang="en-US" dirty="0" smtClean="0"/>
              <a:t>Each of these companies were fortunate to have enough time, resources, and patience to endure the multiple iterations it took to find a successful product and market. The premise of the lean startup is simple: if we can reduce the time between these major iterations, we can increase the odds of success.</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9801CB-A964-2948-AF95-B72D8E7BCFB5}" type="slidenum">
              <a:rPr lang="en-US">
                <a:ea typeface="ＭＳ Ｐゴシック" pitchFamily="-65" charset="-128"/>
                <a:cs typeface="ＭＳ Ｐゴシック" pitchFamily="-65" charset="-128"/>
              </a:rPr>
              <a:pPr fontAlgn="base">
                <a:spcBef>
                  <a:spcPct val="0"/>
                </a:spcBef>
                <a:spcAft>
                  <a:spcPct val="0"/>
                </a:spcAft>
              </a:pPr>
              <a:t>2</a:t>
            </a:fld>
            <a:endParaRPr lang="en-US">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3FD20-D86F-6247-A1B3-73B97CC3C65C}"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spcBef>
                <a:spcPct val="0"/>
              </a:spcBef>
            </a:pPr>
            <a:r>
              <a:rPr lang="en-US" b="1" dirty="0" smtClean="0"/>
              <a:t>BUILT TO LEARN</a:t>
            </a:r>
          </a:p>
          <a:p>
            <a:pPr>
              <a:spcBef>
                <a:spcPct val="0"/>
              </a:spcBef>
            </a:pPr>
            <a:endParaRPr lang="en-US" dirty="0" smtClean="0"/>
          </a:p>
          <a:p>
            <a:pPr>
              <a:spcBef>
                <a:spcPct val="0"/>
              </a:spcBef>
            </a:pPr>
            <a:r>
              <a:rPr lang="en-US" dirty="0" smtClean="0"/>
              <a:t>This is the core feedback loop that powers startups. Their goal is not to optimize the time it takes to do any one of these steps. </a:t>
            </a:r>
            <a:br>
              <a:rPr lang="en-US" dirty="0" smtClean="0"/>
            </a:br>
            <a:endParaRPr lang="en-US" dirty="0" smtClean="0"/>
          </a:p>
          <a:p>
            <a:pPr>
              <a:spcBef>
                <a:spcPct val="0"/>
              </a:spcBef>
            </a:pPr>
            <a:r>
              <a:rPr lang="en-US" dirty="0" smtClean="0"/>
              <a:t>There are many specific practices that can power lean startups, and we’ll cover a few in this presentation. But more important than any specific practice is this core idea: startups should be built to learn.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Webcast: May 1</a:t>
            </a:r>
          </a:p>
          <a:p>
            <a:pPr>
              <a:spcBef>
                <a:spcPct val="0"/>
              </a:spcBef>
            </a:pPr>
            <a:r>
              <a:rPr lang="en-US" smtClean="0"/>
              <a:t>Workshop: May 29</a:t>
            </a:r>
          </a:p>
          <a:p>
            <a:pPr>
              <a:spcBef>
                <a:spcPct val="0"/>
              </a:spcBef>
            </a:pPr>
            <a:r>
              <a:rPr lang="en-US" smtClean="0"/>
              <a:t>Fliers up front</a:t>
            </a:r>
          </a:p>
          <a:p>
            <a:pPr>
              <a:spcBef>
                <a:spcPct val="0"/>
              </a:spcBef>
            </a:pPr>
            <a:r>
              <a:rPr lang="en-US" smtClean="0"/>
              <a:t>Discussion in web2open</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9F5AEB-6470-DC41-844D-693A9E32B0DD}" type="slidenum">
              <a:rPr lang="en-US">
                <a:ea typeface="ＭＳ Ｐゴシック" pitchFamily="-65" charset="-128"/>
                <a:cs typeface="ＭＳ Ｐゴシック" pitchFamily="-65" charset="-128"/>
              </a:rPr>
              <a:pPr fontAlgn="base">
                <a:spcBef>
                  <a:spcPct val="0"/>
                </a:spcBef>
                <a:spcAft>
                  <a:spcPct val="0"/>
                </a:spcAft>
              </a:pPr>
              <a:t>18</a:t>
            </a:fld>
            <a:endParaRPr lang="en-US">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90B76-0715-414E-A86B-DEC478A310DC}" type="slidenum">
              <a:rPr lang="en-US">
                <a:ea typeface="ＭＳ Ｐゴシック" pitchFamily="-65" charset="-128"/>
                <a:cs typeface="ＭＳ Ｐゴシック" pitchFamily="-65" charset="-128"/>
              </a:rPr>
              <a:pPr fontAlgn="base">
                <a:spcBef>
                  <a:spcPct val="0"/>
                </a:spcBef>
                <a:spcAft>
                  <a:spcPct val="0"/>
                </a:spcAft>
              </a:pPr>
              <a:t>19</a:t>
            </a:fld>
            <a:endParaRPr lang="en-US">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Hi, I’m Eric Ries. I wan to talk to you today about one simple fact: that the vast majority of high-tech startups fail. </a:t>
            </a:r>
          </a:p>
          <a:p>
            <a:pPr>
              <a:spcBef>
                <a:spcPct val="0"/>
              </a:spcBef>
            </a:pPr>
            <a:endParaRPr lang="en-US" dirty="0" smtClean="0"/>
          </a:p>
          <a:p>
            <a:pPr>
              <a:spcBef>
                <a:spcPct val="0"/>
              </a:spcBef>
            </a:pPr>
            <a:r>
              <a:rPr lang="en-US" dirty="0" smtClean="0"/>
              <a:t>It does not have to be that way.</a:t>
            </a:r>
          </a:p>
          <a:p>
            <a:pPr>
              <a:spcBef>
                <a:spcPct val="0"/>
              </a:spcBef>
            </a:pPr>
            <a:endParaRPr lang="en-US" dirty="0" smtClean="0"/>
          </a:p>
          <a:p>
            <a:pPr>
              <a:spcBef>
                <a:spcPct val="0"/>
              </a:spcBef>
            </a:pPr>
            <a:r>
              <a:rPr lang="en-US" dirty="0" smtClean="0"/>
              <a:t>Read the stories of successful startups and, if the founders are willing to be honest, you will see this pattern over and over again. They started out as digital cash for </a:t>
            </a:r>
            <a:r>
              <a:rPr lang="en-US" dirty="0" err="1" smtClean="0"/>
              <a:t>PDAs</a:t>
            </a:r>
            <a:r>
              <a:rPr lang="en-US" dirty="0" smtClean="0"/>
              <a:t>, but evolved into online payments for eBay. They started building BASIC interpreters, but evolved into the world's largest operating systems monopoly. They were shocked to discover their online games company was actually a photo-sharing site.</a:t>
            </a:r>
          </a:p>
          <a:p>
            <a:pPr>
              <a:spcBef>
                <a:spcPct val="0"/>
              </a:spcBef>
            </a:pPr>
            <a:endParaRPr lang="en-US" dirty="0" smtClean="0"/>
          </a:p>
          <a:p>
            <a:pPr>
              <a:spcBef>
                <a:spcPct val="0"/>
              </a:spcBef>
            </a:pPr>
            <a:r>
              <a:rPr lang="en-US" dirty="0" smtClean="0"/>
              <a:t>Each of these companies were fortunate to have enough time, resources, and patience to endure the multiple iterations it took to find a successful product and market. The premise of the lean startup is simple: if we can reduce the time between these major iterations, we can increase the odds of success.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8CFF9F-9EBD-B34F-BEC6-8E8A279C7148}" type="slidenum">
              <a:rPr lang="en-US">
                <a:ea typeface="ＭＳ Ｐゴシック" pitchFamily="-65" charset="-128"/>
                <a:cs typeface="ＭＳ Ｐゴシック" pitchFamily="-65" charset="-128"/>
              </a:rPr>
              <a:pPr fontAlgn="base">
                <a:spcBef>
                  <a:spcPct val="0"/>
                </a:spcBef>
                <a:spcAft>
                  <a:spcPct val="0"/>
                </a:spcAft>
              </a:pPr>
              <a:t>3</a:t>
            </a:fld>
            <a:endParaRPr lang="en-US">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 I’m Eric Ries. I wan to talk to you today about one simple fact: that the vast majority of high-tech startups fail. </a:t>
            </a:r>
          </a:p>
          <a:p>
            <a:pPr>
              <a:spcBef>
                <a:spcPct val="0"/>
              </a:spcBef>
            </a:pPr>
            <a:endParaRPr lang="en-US" smtClean="0"/>
          </a:p>
          <a:p>
            <a:pPr>
              <a:spcBef>
                <a:spcPct val="0"/>
              </a:spcBef>
            </a:pPr>
            <a:r>
              <a:rPr lang="en-US" smtClean="0"/>
              <a:t>It does not have to be that way.</a:t>
            </a:r>
          </a:p>
          <a:p>
            <a:pPr>
              <a:spcBef>
                <a:spcPct val="0"/>
              </a:spcBef>
            </a:pPr>
            <a:endParaRPr lang="en-US" smtClean="0"/>
          </a:p>
          <a:p>
            <a:pPr>
              <a:spcBef>
                <a:spcPct val="0"/>
              </a:spcBef>
            </a:pPr>
            <a:r>
              <a:rPr lang="en-US" smtClean="0"/>
              <a:t>Read the stories of successful startups and, if the founders are willing to be honest, you will see this pattern over and over again. They started out as digital cash for PDAs, but evolved into online payments for eBay. They started building BASIC interpreters, but evolved into the world's largest operating systems monopoly. They were shocked to discover their online games company was actually a photo-sharing site.</a:t>
            </a:r>
          </a:p>
          <a:p>
            <a:pPr>
              <a:spcBef>
                <a:spcPct val="0"/>
              </a:spcBef>
            </a:pPr>
            <a:endParaRPr lang="en-US" smtClean="0"/>
          </a:p>
          <a:p>
            <a:pPr>
              <a:spcBef>
                <a:spcPct val="0"/>
              </a:spcBef>
            </a:pPr>
            <a:r>
              <a:rPr lang="en-US" smtClean="0"/>
              <a:t>Each of these companies were fortunate to have enough time, resources, and patience to endure the multiple iterations it took to find a successful product and market. The premise of the lean startup is simple: if we can reduce the time between these major iterations, we can increase the odds of success.</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9B7CC-F2A4-664D-AB21-6472FD1597A9}" type="slidenum">
              <a:rPr lang="en-US">
                <a:ea typeface="ＭＳ Ｐゴシック" pitchFamily="-65" charset="-128"/>
                <a:cs typeface="ＭＳ Ｐゴシック" pitchFamily="-65" charset="-128"/>
              </a:rPr>
              <a:pPr fontAlgn="base">
                <a:spcBef>
                  <a:spcPct val="0"/>
                </a:spcBef>
                <a:spcAft>
                  <a:spcPct val="0"/>
                </a:spcAft>
              </a:pPr>
              <a:t>4</a:t>
            </a:fld>
            <a:endParaRPr lang="en-US">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The premise of the lean startup is simple: if we can reduce the time between these major iterations, we can increase the odds of success.</a:t>
            </a:r>
          </a:p>
          <a:p>
            <a:endParaRPr lang="en-US" dirty="0"/>
          </a:p>
        </p:txBody>
      </p:sp>
      <p:sp>
        <p:nvSpPr>
          <p:cNvPr id="4" name="Slide Number Placeholder 3"/>
          <p:cNvSpPr>
            <a:spLocks noGrp="1"/>
          </p:cNvSpPr>
          <p:nvPr>
            <p:ph type="sldNum" sz="quarter" idx="10"/>
          </p:nvPr>
        </p:nvSpPr>
        <p:spPr/>
        <p:txBody>
          <a:bodyPr/>
          <a:lstStyle/>
          <a:p>
            <a:pPr>
              <a:defRPr/>
            </a:pPr>
            <a:fld id="{DCDD0D8A-E72E-4341-8093-6864B2661F46}"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Based on that experience, and the experience of the other startups I have worked for, I now strongly believe there is a better way to create startups. I’ve called this vision the Lean Startup. It combines three key trends.</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3E809-1BF8-A44B-8E8E-B8137B6002C0}" type="slidenum">
              <a:rPr lang="en-US">
                <a:ea typeface="ＭＳ Ｐゴシック" pitchFamily="-65" charset="-128"/>
                <a:cs typeface="ＭＳ Ｐゴシック" pitchFamily="-65" charset="-128"/>
              </a:rPr>
              <a:pPr fontAlgn="base">
                <a:spcBef>
                  <a:spcPct val="0"/>
                </a:spcBef>
                <a:spcAft>
                  <a:spcPct val="0"/>
                </a:spcAft>
              </a:pPr>
              <a:t>10</a:t>
            </a:fld>
            <a:endParaRPr lang="en-US">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3C5C4-EDF4-104C-895B-ACCAA9DD89BC}" type="slidenum">
              <a:rPr lang="en-US">
                <a:ea typeface="ＭＳ Ｐゴシック" pitchFamily="-65" charset="-128"/>
                <a:cs typeface="ＭＳ Ｐゴシック" pitchFamily="-65" charset="-128"/>
              </a:rPr>
              <a:pPr fontAlgn="base">
                <a:spcBef>
                  <a:spcPct val="0"/>
                </a:spcBef>
                <a:spcAft>
                  <a:spcPct val="0"/>
                </a:spcAft>
              </a:pPr>
              <a:t>11</a:t>
            </a:fld>
            <a:endParaRPr lang="en-US">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4715B-B020-544A-8E89-59DA403B7638}" type="slidenum">
              <a:rPr lang="en-US"/>
              <a:pPr/>
              <a:t>12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69A13-A973-2540-B95C-5DBFDECFF382}" type="slidenum">
              <a:rPr lang="en-US"/>
              <a:pPr/>
              <a:t>13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546BB-FB41-CA40-95AD-DE1F1A6F03C7}" type="slidenum">
              <a:rPr lang="en-US"/>
              <a:pPr/>
              <a:t>14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What is progress? IMVU add-on story?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88DAF2-1A2A-E440-83D5-93249621B1D5}" type="datetime1">
              <a:rPr lang="en-US"/>
              <a:pPr>
                <a:defRPr/>
              </a:pPr>
              <a:t>9/8/09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527739-C350-1E4A-B37D-BD4C44D82A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1D448C-9E5F-0D48-8FC4-8865BB22CE47}" type="datetime1">
              <a:rPr lang="en-US"/>
              <a:pPr>
                <a:defRPr/>
              </a:pPr>
              <a:t>9/8/09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CF574E-94A0-C14A-AB3C-07ADDAC142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A4B2E5-7DDD-194D-9562-F9580E3DCB55}" type="datetime1">
              <a:rPr lang="en-US"/>
              <a:pPr>
                <a:defRPr/>
              </a:pPr>
              <a:t>9/8/09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7049A8-AC2E-C145-B46A-B7AD09E691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F0BF6E-106B-B747-8BF9-E44CE09C9F66}" type="datetime1">
              <a:rPr lang="en-US"/>
              <a:pPr>
                <a:defRPr/>
              </a:pPr>
              <a:t>9/8/09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604D7-C27D-9742-AF00-E31D7475AE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A3D2C5-13A4-9A48-A307-0B0A80C921CA}" type="datetime1">
              <a:rPr lang="en-US"/>
              <a:pPr>
                <a:defRPr/>
              </a:pPr>
              <a:t>9/8/09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829E6-FEF2-0348-8FD9-B08B3B78F9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DA71FC-947E-3E4B-9FF2-EFD78E095ECC}" type="datetime1">
              <a:rPr lang="en-US"/>
              <a:pPr>
                <a:defRPr/>
              </a:pPr>
              <a:t>9/8/09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BA3B4A-881A-D34F-9C16-0ECAEE3A6D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EA2526-D8C1-4E45-8940-2F5F9CFC80AF}" type="datetime1">
              <a:rPr lang="en-US"/>
              <a:pPr>
                <a:defRPr/>
              </a:pPr>
              <a:t>9/8/09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484F31-896C-B948-BE42-500005D2F7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428F43-F96B-3243-B3A5-EDB219B93F42}" type="datetime1">
              <a:rPr lang="en-US"/>
              <a:pPr>
                <a:defRPr/>
              </a:pPr>
              <a:t>9/8/09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6D926A-32CA-0548-9CE9-4FA9214EC6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AF26EA-F317-294D-881D-F7E8373DCA16}" type="datetime1">
              <a:rPr lang="en-US"/>
              <a:pPr>
                <a:defRPr/>
              </a:pPr>
              <a:t>9/8/09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28810C-35CA-7B4C-98E3-4BA8E0526D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72F519-CAAE-2948-B2B9-BC506C1DD180}" type="datetime1">
              <a:rPr lang="en-US"/>
              <a:pPr>
                <a:defRPr/>
              </a:pPr>
              <a:t>9/8/09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DB08A3-9A04-7D45-9C1D-8DA08FC900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49C671-57FC-8046-BFFE-18321647F4A0}" type="datetime1">
              <a:rPr lang="en-US"/>
              <a:pPr>
                <a:defRPr/>
              </a:pPr>
              <a:t>9/8/09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DDC193-D72E-454C-A1DF-1298B032F3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439E040-BA41-CF49-A59A-358DF2DEF17E}" type="datetime1">
              <a:rPr lang="en-US"/>
              <a:pPr>
                <a:defRPr/>
              </a:pPr>
              <a:t>9/8/09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1690100-2EA4-B74B-94D2-79B5B424DB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fontAlgn="base">
        <a:spcBef>
          <a:spcPct val="20000"/>
        </a:spcBef>
        <a:spcAft>
          <a:spcPct val="0"/>
        </a:spcAft>
        <a:buFont typeface="Arial" pitchFamily="-65"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fontAlgn="base">
        <a:spcBef>
          <a:spcPct val="20000"/>
        </a:spcBef>
        <a:spcAft>
          <a:spcPct val="0"/>
        </a:spcAft>
        <a:buFont typeface="Arial" pitchFamily="-65" charset="0"/>
        <a:buChar char="–"/>
        <a:defRPr sz="2800" kern="1200">
          <a:solidFill>
            <a:schemeClr val="tx1"/>
          </a:solidFill>
          <a:latin typeface="+mn-lt"/>
          <a:ea typeface="ＭＳ Ｐゴシック" pitchFamily="-65" charset="-128"/>
          <a:cs typeface="+mn-cs"/>
        </a:defRPr>
      </a:lvl2pPr>
      <a:lvl3pPr marL="1143000" indent="-228600" algn="l" defTabSz="457200" rtl="0" fontAlgn="base">
        <a:spcBef>
          <a:spcPct val="20000"/>
        </a:spcBef>
        <a:spcAft>
          <a:spcPct val="0"/>
        </a:spcAft>
        <a:buFont typeface="Arial" pitchFamily="-65" charset="0"/>
        <a:buChar char="•"/>
        <a:defRPr sz="2400" kern="1200">
          <a:solidFill>
            <a:schemeClr val="tx1"/>
          </a:solidFill>
          <a:latin typeface="+mn-lt"/>
          <a:ea typeface="ＭＳ Ｐゴシック" pitchFamily="-65" charset="-128"/>
          <a:cs typeface="+mn-cs"/>
        </a:defRPr>
      </a:lvl3pPr>
      <a:lvl4pPr marL="1600200" indent="-228600" algn="l" defTabSz="457200" rtl="0" fontAlgn="base">
        <a:spcBef>
          <a:spcPct val="20000"/>
        </a:spcBef>
        <a:spcAft>
          <a:spcPct val="0"/>
        </a:spcAft>
        <a:buFont typeface="Arial" pitchFamily="-65" charset="0"/>
        <a:buChar char="–"/>
        <a:defRPr sz="2000" kern="1200">
          <a:solidFill>
            <a:schemeClr val="tx1"/>
          </a:solidFill>
          <a:latin typeface="+mn-lt"/>
          <a:ea typeface="ＭＳ Ｐゴシック" pitchFamily="-65" charset="-128"/>
          <a:cs typeface="+mn-cs"/>
        </a:defRPr>
      </a:lvl4pPr>
      <a:lvl5pPr marL="2057400" indent="-228600" algn="l" defTabSz="457200" rtl="0" fontAlgn="base">
        <a:spcBef>
          <a:spcPct val="20000"/>
        </a:spcBef>
        <a:spcAft>
          <a:spcPct val="0"/>
        </a:spcAft>
        <a:buFont typeface="Arial" pitchFamily="-65"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rtuplessonslearned.blogspot.com"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tartuplessonslearned.blogspot.com/" TargetMode="External"/><Relationship Id="rId4" Type="http://schemas.openxmlformats.org/officeDocument/2006/relationships/hyperlink" Target="http://twitter.com/ericries" TargetMode="External"/><Relationship Id="rId5" Type="http://schemas.openxmlformats.org/officeDocument/2006/relationships/hyperlink" Target="mailto:eric@theleanstartup.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tartuplessonslearned.blogspot.com/2009/06/pivot-dont-jump-to-new-vision.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2921000"/>
          </a:xfrm>
          <a:prstGeom prst="rect">
            <a:avLst/>
          </a:prstGeom>
        </p:spPr>
      </p:pic>
      <p:sp>
        <p:nvSpPr>
          <p:cNvPr id="3" name="Subtitle 2"/>
          <p:cNvSpPr>
            <a:spLocks noGrp="1"/>
          </p:cNvSpPr>
          <p:nvPr>
            <p:ph type="subTitle" idx="1"/>
          </p:nvPr>
        </p:nvSpPr>
        <p:spPr>
          <a:xfrm>
            <a:off x="685800" y="4213225"/>
            <a:ext cx="7772400" cy="1752600"/>
          </a:xfrm>
        </p:spPr>
        <p:txBody>
          <a:bodyPr rtlCol="0">
            <a:normAutofit/>
          </a:bodyPr>
          <a:lstStyle/>
          <a:p>
            <a:pPr fontAlgn="auto">
              <a:spcAft>
                <a:spcPts val="0"/>
              </a:spcAft>
              <a:buFont typeface="Arial"/>
              <a:buNone/>
              <a:defRPr/>
            </a:pPr>
            <a:r>
              <a:rPr lang="en-US" sz="3600" dirty="0" smtClean="0">
                <a:ea typeface="+mn-ea"/>
                <a:cs typeface="+mn-cs"/>
              </a:rPr>
              <a:t>Eric Ries</a:t>
            </a:r>
            <a:r>
              <a:rPr lang="en-US" sz="3600" dirty="0" smtClean="0">
                <a:ea typeface="+mn-ea"/>
                <a:cs typeface="+mn-cs"/>
              </a:rPr>
              <a:t> </a:t>
            </a:r>
          </a:p>
          <a:p>
            <a:pPr fontAlgn="auto">
              <a:spcAft>
                <a:spcPts val="0"/>
              </a:spcAft>
              <a:buFont typeface="Arial"/>
              <a:buNone/>
              <a:defRPr/>
            </a:pPr>
            <a:r>
              <a:rPr lang="en-US" dirty="0" smtClean="0">
                <a:ea typeface="+mn-ea"/>
                <a:cs typeface="+mn-cs"/>
                <a:hlinkClick r:id="rId3"/>
              </a:rPr>
              <a:t>http://StartupLessonsLearned.blogspot.com</a:t>
            </a:r>
            <a:endParaRPr lang="en-US" dirty="0" smtClean="0">
              <a:ea typeface="+mn-ea"/>
              <a:cs typeface="+mn-cs"/>
            </a:endParaRPr>
          </a:p>
          <a:p>
            <a:pPr fontAlgn="auto">
              <a:spcAft>
                <a:spcPts val="0"/>
              </a:spcAft>
              <a:buFont typeface="Arial"/>
              <a:buNone/>
              <a:defRPr/>
            </a:pPr>
            <a:endParaRPr lang="en-US" dirty="0" smtClean="0">
              <a:ea typeface="+mn-ea"/>
              <a:cs typeface="+mn-cs"/>
            </a:endParaRPr>
          </a:p>
          <a:p>
            <a:pPr fontAlgn="auto">
              <a:spcAft>
                <a:spcPts val="0"/>
              </a:spcAft>
              <a:buFont typeface="Arial"/>
              <a:buNone/>
              <a:defRPr/>
            </a:pPr>
            <a:endParaRPr lang="en-US" dirty="0">
              <a:ea typeface="+mn-ea"/>
              <a:cs typeface="+mn-cs"/>
            </a:endParaRPr>
          </a:p>
        </p:txBody>
      </p:sp>
      <p:sp>
        <p:nvSpPr>
          <p:cNvPr id="14338" name="Title 1"/>
          <p:cNvSpPr>
            <a:spLocks noGrp="1"/>
          </p:cNvSpPr>
          <p:nvPr>
            <p:ph type="ctrTitle"/>
          </p:nvPr>
        </p:nvSpPr>
        <p:spPr>
          <a:xfrm>
            <a:off x="685800" y="2743200"/>
            <a:ext cx="7772400" cy="1470025"/>
          </a:xfrm>
        </p:spPr>
        <p:txBody>
          <a:bodyPr/>
          <a:lstStyle/>
          <a:p>
            <a:r>
              <a:rPr lang="en-US" dirty="0" smtClean="0"/>
              <a:t>The Lean Startup</a:t>
            </a:r>
            <a:r>
              <a:rPr lang="en-US" dirty="0" smtClean="0"/>
              <a:t/>
            </a:r>
            <a:br>
              <a:rPr lang="en-US" dirty="0" smtClean="0"/>
            </a:br>
            <a:r>
              <a:rPr lang="en-US" dirty="0" smtClean="0"/>
              <a:t>Doing More With Less</a:t>
            </a:r>
            <a:r>
              <a:rPr lang="en-US" dirty="0" smtClean="0"/>
              <a:t/>
            </a:r>
            <a:br>
              <a:rPr lang="en-US" dirty="0" smtClean="0"/>
            </a:br>
            <a:r>
              <a:rPr lang="en-US" dirty="0" smtClean="0"/>
              <a:t/>
            </a:r>
            <a:br>
              <a:rPr lang="en-US" dirty="0" smtClean="0"/>
            </a:br>
            <a:r>
              <a:rPr lang="en-US" dirty="0" smtClean="0"/>
              <a:t>Government 2.0 Edition</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9" name="Title 1"/>
          <p:cNvSpPr txBox="1">
            <a:spLocks/>
          </p:cNvSpPr>
          <p:nvPr/>
        </p:nvSpPr>
        <p:spPr bwMode="auto">
          <a:xfrm>
            <a:off x="685800" y="32924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p:txBody>
      </p:sp>
      <p:pic>
        <p:nvPicPr>
          <p:cNvPr id="7" name="Picture 6"/>
          <p:cNvPicPr>
            <a:picLocks noChangeAspect="1"/>
          </p:cNvPicPr>
          <p:nvPr/>
        </p:nvPicPr>
        <p:blipFill>
          <a:blip r:embed="rId4"/>
          <a:stretch>
            <a:fillRect/>
          </a:stretch>
        </p:blipFill>
        <p:spPr>
          <a:xfrm>
            <a:off x="0" y="5715000"/>
            <a:ext cx="9144000" cy="1143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Lean</a:t>
            </a:r>
            <a:r>
              <a:rPr lang="en-US" dirty="0" smtClean="0"/>
              <a:t> </a:t>
            </a:r>
            <a:r>
              <a:rPr lang="en-US" dirty="0" smtClean="0"/>
              <a:t>s</a:t>
            </a:r>
            <a:r>
              <a:rPr lang="en-US" dirty="0" smtClean="0"/>
              <a:t>tartups go faster</a:t>
            </a:r>
            <a:endParaRPr lang="en-US" dirty="0" smtClean="0"/>
          </a:p>
        </p:txBody>
      </p:sp>
      <p:sp>
        <p:nvSpPr>
          <p:cNvPr id="3" name="Content Placeholder 2"/>
          <p:cNvSpPr>
            <a:spLocks noGrp="1"/>
          </p:cNvSpPr>
          <p:nvPr>
            <p:ph idx="1"/>
          </p:nvPr>
        </p:nvSpPr>
        <p:spPr/>
        <p:txBody>
          <a:bodyPr/>
          <a:lstStyle/>
          <a:p>
            <a:r>
              <a:rPr lang="en-US" dirty="0" smtClean="0"/>
              <a:t>Commodity technology stack, highly leveraged </a:t>
            </a:r>
            <a:r>
              <a:rPr lang="en-US" dirty="0" smtClean="0"/>
              <a:t>(open </a:t>
            </a:r>
            <a:r>
              <a:rPr lang="en-US" dirty="0" smtClean="0"/>
              <a:t>source, user-generated content, SEM).</a:t>
            </a:r>
          </a:p>
          <a:p>
            <a:r>
              <a:rPr lang="en-US" dirty="0" smtClean="0"/>
              <a:t>Customer development – find out what customers want before you build it. </a:t>
            </a:r>
            <a:endParaRPr lang="en-US" dirty="0" smtClean="0"/>
          </a:p>
          <a:p>
            <a:r>
              <a:rPr lang="en-US" dirty="0" smtClean="0"/>
              <a:t>P</a:t>
            </a:r>
            <a:r>
              <a:rPr lang="en-US" dirty="0" smtClean="0"/>
              <a:t>roduct </a:t>
            </a:r>
            <a:r>
              <a:rPr lang="en-US" dirty="0" smtClean="0"/>
              <a:t>development</a:t>
            </a:r>
            <a:r>
              <a:rPr lang="en-US" dirty="0" smtClean="0"/>
              <a:t> principles drawn from </a:t>
            </a:r>
            <a:r>
              <a:rPr lang="en-US" dirty="0" smtClean="0"/>
              <a:t>Lean Manufacturing &amp; Agile.</a:t>
            </a: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Platforms enable leverage</a:t>
            </a:r>
            <a:endParaRPr lang="en-US" dirty="0" smtClean="0"/>
          </a:p>
        </p:txBody>
      </p:sp>
      <p:sp>
        <p:nvSpPr>
          <p:cNvPr id="45059" name="Content Placeholder 2"/>
          <p:cNvSpPr>
            <a:spLocks noGrp="1"/>
          </p:cNvSpPr>
          <p:nvPr>
            <p:ph idx="1"/>
          </p:nvPr>
        </p:nvSpPr>
        <p:spPr/>
        <p:txBody>
          <a:bodyPr/>
          <a:lstStyle/>
          <a:p>
            <a:r>
              <a:rPr lang="en-US" dirty="0" smtClean="0"/>
              <a:t>Leverage = for each ounce of effort you invest in your product, you take advantage of the efforts of thousands or millions of others.</a:t>
            </a:r>
          </a:p>
          <a:p>
            <a:r>
              <a:rPr lang="en-US" dirty="0" smtClean="0"/>
              <a:t>It’s easy to see how high-leverage technology is driving costs down.</a:t>
            </a:r>
          </a:p>
          <a:p>
            <a:r>
              <a:rPr lang="en-US" dirty="0" smtClean="0"/>
              <a:t>More important is its impact on speed.</a:t>
            </a:r>
          </a:p>
          <a:p>
            <a:r>
              <a:rPr lang="en-US" dirty="0" smtClean="0"/>
              <a:t>Time to bring a new product to market is falling rapidly.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73" name="Picture 25" descr="bubble"/>
          <p:cNvPicPr>
            <a:picLocks noChangeAspect="1" noChangeArrowheads="1"/>
          </p:cNvPicPr>
          <p:nvPr/>
        </p:nvPicPr>
        <p:blipFill>
          <a:blip r:embed="rId3"/>
          <a:srcRect/>
          <a:stretch>
            <a:fillRect/>
          </a:stretch>
        </p:blipFill>
        <p:spPr bwMode="auto">
          <a:xfrm>
            <a:off x="1676400" y="1752600"/>
            <a:ext cx="2362200" cy="746125"/>
          </a:xfrm>
          <a:prstGeom prst="rect">
            <a:avLst/>
          </a:prstGeom>
          <a:noFill/>
        </p:spPr>
      </p:pic>
      <p:sp>
        <p:nvSpPr>
          <p:cNvPr id="2052" name="Text Box 4"/>
          <p:cNvSpPr txBox="1">
            <a:spLocks noChangeArrowheads="1"/>
          </p:cNvSpPr>
          <p:nvPr/>
        </p:nvSpPr>
        <p:spPr bwMode="auto">
          <a:xfrm>
            <a:off x="1684338" y="381000"/>
            <a:ext cx="5775325" cy="793750"/>
          </a:xfrm>
          <a:prstGeom prst="rect">
            <a:avLst/>
          </a:prstGeom>
          <a:noFill/>
          <a:ln w="9525">
            <a:noFill/>
            <a:miter lim="800000"/>
            <a:headEnd/>
            <a:tailEnd/>
          </a:ln>
        </p:spPr>
        <p:txBody>
          <a:bodyPr wrap="none">
            <a:prstTxWarp prst="textNoShape">
              <a:avLst/>
            </a:prstTxWarp>
            <a:spAutoFit/>
          </a:bodyPr>
          <a:lstStyle/>
          <a:p>
            <a:pPr algn="ctr"/>
            <a:r>
              <a:rPr lang="en-US" sz="2800" b="1"/>
              <a:t>Traditional Product Development</a:t>
            </a:r>
          </a:p>
          <a:p>
            <a:pPr algn="ctr"/>
            <a:r>
              <a:rPr lang="en-US" sz="1800" i="1"/>
              <a:t>Unit of Progress: Advance to Next Stage</a:t>
            </a:r>
          </a:p>
        </p:txBody>
      </p:sp>
      <p:sp>
        <p:nvSpPr>
          <p:cNvPr id="2053" name="Text Box 5"/>
          <p:cNvSpPr txBox="1">
            <a:spLocks noChangeArrowheads="1"/>
          </p:cNvSpPr>
          <p:nvPr/>
        </p:nvSpPr>
        <p:spPr bwMode="auto">
          <a:xfrm>
            <a:off x="2127250" y="1393825"/>
            <a:ext cx="1042988" cy="336550"/>
          </a:xfrm>
          <a:prstGeom prst="rect">
            <a:avLst/>
          </a:prstGeom>
          <a:noFill/>
          <a:ln w="9525">
            <a:noFill/>
            <a:miter lim="800000"/>
            <a:headEnd/>
            <a:tailEnd/>
          </a:ln>
        </p:spPr>
        <p:txBody>
          <a:bodyPr wrap="none">
            <a:prstTxWarp prst="textNoShape">
              <a:avLst/>
            </a:prstTxWarp>
            <a:spAutoFit/>
          </a:bodyPr>
          <a:lstStyle/>
          <a:p>
            <a:r>
              <a:rPr lang="en-US" sz="1600" b="1" i="1">
                <a:solidFill>
                  <a:srgbClr val="4D6C8D"/>
                </a:solidFill>
              </a:rPr>
              <a:t>Waterfall</a:t>
            </a:r>
            <a:endParaRPr lang="en-US" sz="1800" b="1" i="1">
              <a:solidFill>
                <a:srgbClr val="4D6C8D"/>
              </a:solidFill>
            </a:endParaRPr>
          </a:p>
        </p:txBody>
      </p:sp>
      <p:sp>
        <p:nvSpPr>
          <p:cNvPr id="2055" name="Rectangle 7"/>
          <p:cNvSpPr>
            <a:spLocks noChangeArrowheads="1"/>
          </p:cNvSpPr>
          <p:nvPr/>
        </p:nvSpPr>
        <p:spPr bwMode="auto">
          <a:xfrm>
            <a:off x="1965325" y="1885950"/>
            <a:ext cx="1539875" cy="336550"/>
          </a:xfrm>
          <a:prstGeom prst="rect">
            <a:avLst/>
          </a:prstGeom>
          <a:noFill/>
          <a:ln w="9525">
            <a:noFill/>
            <a:miter lim="800000"/>
            <a:headEnd/>
            <a:tailEnd/>
          </a:ln>
        </p:spPr>
        <p:txBody>
          <a:bodyPr wrap="none">
            <a:prstTxWarp prst="textNoShape">
              <a:avLst/>
            </a:prstTxWarp>
            <a:spAutoFit/>
          </a:bodyPr>
          <a:lstStyle/>
          <a:p>
            <a:r>
              <a:rPr lang="en-US" sz="1600" b="1" i="1"/>
              <a:t>Requirements</a:t>
            </a:r>
          </a:p>
        </p:txBody>
      </p:sp>
      <p:sp>
        <p:nvSpPr>
          <p:cNvPr id="2066" name="Line 18"/>
          <p:cNvSpPr>
            <a:spLocks noChangeShapeType="1"/>
          </p:cNvSpPr>
          <p:nvPr/>
        </p:nvSpPr>
        <p:spPr bwMode="auto">
          <a:xfrm>
            <a:off x="533400" y="4114800"/>
            <a:ext cx="80772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pic>
        <p:nvPicPr>
          <p:cNvPr id="2074" name="Picture 26" descr="bubble"/>
          <p:cNvPicPr>
            <a:picLocks noChangeAspect="1" noChangeArrowheads="1"/>
          </p:cNvPicPr>
          <p:nvPr/>
        </p:nvPicPr>
        <p:blipFill>
          <a:blip r:embed="rId3"/>
          <a:srcRect/>
          <a:stretch>
            <a:fillRect/>
          </a:stretch>
        </p:blipFill>
        <p:spPr bwMode="auto">
          <a:xfrm>
            <a:off x="2209800" y="2571750"/>
            <a:ext cx="2362200" cy="746125"/>
          </a:xfrm>
          <a:prstGeom prst="rect">
            <a:avLst/>
          </a:prstGeom>
          <a:noFill/>
        </p:spPr>
      </p:pic>
      <p:sp>
        <p:nvSpPr>
          <p:cNvPr id="2075" name="Rectangle 27"/>
          <p:cNvSpPr>
            <a:spLocks noChangeArrowheads="1"/>
          </p:cNvSpPr>
          <p:nvPr/>
        </p:nvSpPr>
        <p:spPr bwMode="auto">
          <a:xfrm>
            <a:off x="2589213" y="2692400"/>
            <a:ext cx="1449387" cy="336550"/>
          </a:xfrm>
          <a:prstGeom prst="rect">
            <a:avLst/>
          </a:prstGeom>
          <a:noFill/>
          <a:ln w="9525">
            <a:noFill/>
            <a:miter lim="800000"/>
            <a:headEnd/>
            <a:tailEnd/>
          </a:ln>
        </p:spPr>
        <p:txBody>
          <a:bodyPr wrap="none">
            <a:prstTxWarp prst="textNoShape">
              <a:avLst/>
            </a:prstTxWarp>
            <a:spAutoFit/>
          </a:bodyPr>
          <a:lstStyle/>
          <a:p>
            <a:pPr algn="ctr"/>
            <a:r>
              <a:rPr lang="en-US" sz="1600" b="1" i="1"/>
              <a:t>Specification</a:t>
            </a:r>
          </a:p>
        </p:txBody>
      </p:sp>
      <p:pic>
        <p:nvPicPr>
          <p:cNvPr id="2076" name="Picture 28" descr="bubble"/>
          <p:cNvPicPr>
            <a:picLocks noChangeAspect="1" noChangeArrowheads="1"/>
          </p:cNvPicPr>
          <p:nvPr/>
        </p:nvPicPr>
        <p:blipFill>
          <a:blip r:embed="rId3"/>
          <a:srcRect/>
          <a:stretch>
            <a:fillRect/>
          </a:stretch>
        </p:blipFill>
        <p:spPr bwMode="auto">
          <a:xfrm>
            <a:off x="2819400" y="3352800"/>
            <a:ext cx="2362200" cy="746125"/>
          </a:xfrm>
          <a:prstGeom prst="rect">
            <a:avLst/>
          </a:prstGeom>
          <a:noFill/>
        </p:spPr>
      </p:pic>
      <p:sp>
        <p:nvSpPr>
          <p:cNvPr id="2077" name="Rectangle 29"/>
          <p:cNvSpPr>
            <a:spLocks noChangeArrowheads="1"/>
          </p:cNvSpPr>
          <p:nvPr/>
        </p:nvSpPr>
        <p:spPr bwMode="auto">
          <a:xfrm>
            <a:off x="3429000" y="3473450"/>
            <a:ext cx="862013" cy="336550"/>
          </a:xfrm>
          <a:prstGeom prst="rect">
            <a:avLst/>
          </a:prstGeom>
          <a:noFill/>
          <a:ln w="9525">
            <a:noFill/>
            <a:miter lim="800000"/>
            <a:headEnd/>
            <a:tailEnd/>
          </a:ln>
        </p:spPr>
        <p:txBody>
          <a:bodyPr wrap="none">
            <a:prstTxWarp prst="textNoShape">
              <a:avLst/>
            </a:prstTxWarp>
            <a:spAutoFit/>
          </a:bodyPr>
          <a:lstStyle/>
          <a:p>
            <a:pPr algn="ctr"/>
            <a:r>
              <a:rPr lang="en-US" sz="1600" b="1" i="1"/>
              <a:t>Design</a:t>
            </a:r>
          </a:p>
        </p:txBody>
      </p:sp>
      <p:pic>
        <p:nvPicPr>
          <p:cNvPr id="2078" name="Picture 30" descr="bubble"/>
          <p:cNvPicPr>
            <a:picLocks noChangeAspect="1" noChangeArrowheads="1"/>
          </p:cNvPicPr>
          <p:nvPr/>
        </p:nvPicPr>
        <p:blipFill>
          <a:blip r:embed="rId3"/>
          <a:srcRect/>
          <a:stretch>
            <a:fillRect/>
          </a:stretch>
        </p:blipFill>
        <p:spPr bwMode="auto">
          <a:xfrm>
            <a:off x="3429000" y="4267200"/>
            <a:ext cx="2362200" cy="746125"/>
          </a:xfrm>
          <a:prstGeom prst="rect">
            <a:avLst/>
          </a:prstGeom>
          <a:noFill/>
        </p:spPr>
      </p:pic>
      <p:sp>
        <p:nvSpPr>
          <p:cNvPr id="2079" name="Rectangle 31"/>
          <p:cNvSpPr>
            <a:spLocks noChangeArrowheads="1"/>
          </p:cNvSpPr>
          <p:nvPr/>
        </p:nvSpPr>
        <p:spPr bwMode="auto">
          <a:xfrm>
            <a:off x="3648075" y="4387850"/>
            <a:ext cx="1685925" cy="336550"/>
          </a:xfrm>
          <a:prstGeom prst="rect">
            <a:avLst/>
          </a:prstGeom>
          <a:noFill/>
          <a:ln w="9525">
            <a:noFill/>
            <a:miter lim="800000"/>
            <a:headEnd/>
            <a:tailEnd/>
          </a:ln>
        </p:spPr>
        <p:txBody>
          <a:bodyPr wrap="none">
            <a:prstTxWarp prst="textNoShape">
              <a:avLst/>
            </a:prstTxWarp>
            <a:spAutoFit/>
          </a:bodyPr>
          <a:lstStyle/>
          <a:p>
            <a:pPr algn="ctr"/>
            <a:r>
              <a:rPr lang="en-US" sz="1600" b="1" i="1"/>
              <a:t>Implementation</a:t>
            </a:r>
          </a:p>
        </p:txBody>
      </p:sp>
      <p:pic>
        <p:nvPicPr>
          <p:cNvPr id="2080" name="Picture 32" descr="bubble"/>
          <p:cNvPicPr>
            <a:picLocks noChangeAspect="1" noChangeArrowheads="1"/>
          </p:cNvPicPr>
          <p:nvPr/>
        </p:nvPicPr>
        <p:blipFill>
          <a:blip r:embed="rId3"/>
          <a:srcRect/>
          <a:stretch>
            <a:fillRect/>
          </a:stretch>
        </p:blipFill>
        <p:spPr bwMode="auto">
          <a:xfrm>
            <a:off x="3962400" y="5029200"/>
            <a:ext cx="2362200" cy="746125"/>
          </a:xfrm>
          <a:prstGeom prst="rect">
            <a:avLst/>
          </a:prstGeom>
          <a:noFill/>
        </p:spPr>
      </p:pic>
      <p:sp>
        <p:nvSpPr>
          <p:cNvPr id="2081" name="Rectangle 33"/>
          <p:cNvSpPr>
            <a:spLocks noChangeArrowheads="1"/>
          </p:cNvSpPr>
          <p:nvPr/>
        </p:nvSpPr>
        <p:spPr bwMode="auto">
          <a:xfrm>
            <a:off x="4348163" y="5124450"/>
            <a:ext cx="1290637" cy="336550"/>
          </a:xfrm>
          <a:prstGeom prst="rect">
            <a:avLst/>
          </a:prstGeom>
          <a:noFill/>
          <a:ln w="9525">
            <a:noFill/>
            <a:miter lim="800000"/>
            <a:headEnd/>
            <a:tailEnd/>
          </a:ln>
        </p:spPr>
        <p:txBody>
          <a:bodyPr wrap="none">
            <a:prstTxWarp prst="textNoShape">
              <a:avLst/>
            </a:prstTxWarp>
            <a:spAutoFit/>
          </a:bodyPr>
          <a:lstStyle/>
          <a:p>
            <a:pPr algn="ctr"/>
            <a:r>
              <a:rPr lang="en-US" sz="1600" b="1" i="1"/>
              <a:t>Verification</a:t>
            </a:r>
          </a:p>
        </p:txBody>
      </p:sp>
      <p:pic>
        <p:nvPicPr>
          <p:cNvPr id="2082" name="Picture 34" descr="bubble"/>
          <p:cNvPicPr>
            <a:picLocks noChangeAspect="1" noChangeArrowheads="1"/>
          </p:cNvPicPr>
          <p:nvPr/>
        </p:nvPicPr>
        <p:blipFill>
          <a:blip r:embed="rId3"/>
          <a:srcRect/>
          <a:stretch>
            <a:fillRect/>
          </a:stretch>
        </p:blipFill>
        <p:spPr bwMode="auto">
          <a:xfrm>
            <a:off x="4572000" y="5791200"/>
            <a:ext cx="2362200" cy="746125"/>
          </a:xfrm>
          <a:prstGeom prst="rect">
            <a:avLst/>
          </a:prstGeom>
          <a:noFill/>
        </p:spPr>
      </p:pic>
      <p:sp>
        <p:nvSpPr>
          <p:cNvPr id="2083" name="Rectangle 35"/>
          <p:cNvSpPr>
            <a:spLocks noChangeArrowheads="1"/>
          </p:cNvSpPr>
          <p:nvPr/>
        </p:nvSpPr>
        <p:spPr bwMode="auto">
          <a:xfrm>
            <a:off x="4953000" y="5886450"/>
            <a:ext cx="1414463" cy="336550"/>
          </a:xfrm>
          <a:prstGeom prst="rect">
            <a:avLst/>
          </a:prstGeom>
          <a:noFill/>
          <a:ln w="9525">
            <a:noFill/>
            <a:miter lim="800000"/>
            <a:headEnd/>
            <a:tailEnd/>
          </a:ln>
        </p:spPr>
        <p:txBody>
          <a:bodyPr wrap="none">
            <a:prstTxWarp prst="textNoShape">
              <a:avLst/>
            </a:prstTxWarp>
            <a:spAutoFit/>
          </a:bodyPr>
          <a:lstStyle/>
          <a:p>
            <a:pPr algn="ctr"/>
            <a:r>
              <a:rPr lang="en-US" sz="1600" b="1" i="1"/>
              <a:t>Maintenance</a:t>
            </a:r>
          </a:p>
        </p:txBody>
      </p:sp>
      <p:sp>
        <p:nvSpPr>
          <p:cNvPr id="2084" name="Text Box 36"/>
          <p:cNvSpPr txBox="1">
            <a:spLocks noChangeArrowheads="1"/>
          </p:cNvSpPr>
          <p:nvPr/>
        </p:nvSpPr>
        <p:spPr bwMode="auto">
          <a:xfrm>
            <a:off x="457200" y="3657600"/>
            <a:ext cx="1981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B10634"/>
                </a:solidFill>
              </a:rPr>
              <a:t>Problem:</a:t>
            </a:r>
            <a:r>
              <a:rPr lang="en-US" sz="1600"/>
              <a:t> known</a:t>
            </a:r>
          </a:p>
        </p:txBody>
      </p:sp>
      <p:sp>
        <p:nvSpPr>
          <p:cNvPr id="2085" name="Text Box 37"/>
          <p:cNvSpPr txBox="1">
            <a:spLocks noChangeArrowheads="1"/>
          </p:cNvSpPr>
          <p:nvPr/>
        </p:nvSpPr>
        <p:spPr bwMode="auto">
          <a:xfrm>
            <a:off x="457200" y="4267200"/>
            <a:ext cx="1981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B10634"/>
                </a:solidFill>
              </a:rPr>
              <a:t>Solution:</a:t>
            </a:r>
            <a:r>
              <a:rPr lang="en-US" sz="1600"/>
              <a:t> known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96" name="Picture 24" descr="flow"/>
          <p:cNvPicPr>
            <a:picLocks noChangeAspect="1" noChangeArrowheads="1"/>
          </p:cNvPicPr>
          <p:nvPr/>
        </p:nvPicPr>
        <p:blipFill>
          <a:blip r:embed="rId3"/>
          <a:srcRect/>
          <a:stretch>
            <a:fillRect/>
          </a:stretch>
        </p:blipFill>
        <p:spPr bwMode="auto">
          <a:xfrm>
            <a:off x="1676400" y="4572000"/>
            <a:ext cx="5943600" cy="1981200"/>
          </a:xfrm>
          <a:prstGeom prst="rect">
            <a:avLst/>
          </a:prstGeom>
          <a:noFill/>
        </p:spPr>
      </p:pic>
      <p:sp>
        <p:nvSpPr>
          <p:cNvPr id="3075" name="Text Box 3"/>
          <p:cNvSpPr txBox="1">
            <a:spLocks noChangeArrowheads="1"/>
          </p:cNvSpPr>
          <p:nvPr/>
        </p:nvSpPr>
        <p:spPr bwMode="auto">
          <a:xfrm>
            <a:off x="2160588" y="381000"/>
            <a:ext cx="4827587" cy="793750"/>
          </a:xfrm>
          <a:prstGeom prst="rect">
            <a:avLst/>
          </a:prstGeom>
          <a:noFill/>
          <a:ln w="9525">
            <a:noFill/>
            <a:miter lim="800000"/>
            <a:headEnd/>
            <a:tailEnd/>
          </a:ln>
        </p:spPr>
        <p:txBody>
          <a:bodyPr wrap="none">
            <a:prstTxWarp prst="textNoShape">
              <a:avLst/>
            </a:prstTxWarp>
            <a:spAutoFit/>
          </a:bodyPr>
          <a:lstStyle/>
          <a:p>
            <a:pPr algn="ctr"/>
            <a:r>
              <a:rPr lang="en-US" sz="2800" b="1"/>
              <a:t>Agile Product Development</a:t>
            </a:r>
          </a:p>
          <a:p>
            <a:pPr algn="ctr"/>
            <a:r>
              <a:rPr lang="en-US" sz="1800" i="1"/>
              <a:t>Unit of Progress: A line of Working Code</a:t>
            </a:r>
          </a:p>
        </p:txBody>
      </p:sp>
      <p:sp>
        <p:nvSpPr>
          <p:cNvPr id="3078" name="Line 6"/>
          <p:cNvSpPr>
            <a:spLocks noChangeShapeType="1"/>
          </p:cNvSpPr>
          <p:nvPr/>
        </p:nvSpPr>
        <p:spPr bwMode="auto">
          <a:xfrm>
            <a:off x="533400" y="4114800"/>
            <a:ext cx="8077200" cy="0"/>
          </a:xfrm>
          <a:prstGeom prst="line">
            <a:avLst/>
          </a:prstGeom>
          <a:noFill/>
          <a:ln w="38100">
            <a:solidFill>
              <a:schemeClr val="tx1">
                <a:alpha val="89999"/>
              </a:schemeClr>
            </a:solidFill>
            <a:prstDash val="sysDot"/>
            <a:round/>
            <a:headEnd/>
            <a:tailEnd/>
          </a:ln>
        </p:spPr>
        <p:txBody>
          <a:bodyPr wrap="none" anchor="ctr">
            <a:prstTxWarp prst="textNoShape">
              <a:avLst/>
            </a:prstTxWarp>
          </a:bodyPr>
          <a:lstStyle/>
          <a:p>
            <a:endParaRPr lang="en-US"/>
          </a:p>
        </p:txBody>
      </p:sp>
      <p:sp>
        <p:nvSpPr>
          <p:cNvPr id="3089" name="Text Box 17"/>
          <p:cNvSpPr txBox="1">
            <a:spLocks noChangeArrowheads="1"/>
          </p:cNvSpPr>
          <p:nvPr/>
        </p:nvSpPr>
        <p:spPr bwMode="auto">
          <a:xfrm>
            <a:off x="457200" y="3657600"/>
            <a:ext cx="1981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B10634"/>
                </a:solidFill>
              </a:rPr>
              <a:t>Problem:</a:t>
            </a:r>
            <a:r>
              <a:rPr lang="en-US" sz="1600"/>
              <a:t> known</a:t>
            </a:r>
          </a:p>
        </p:txBody>
      </p:sp>
      <p:sp>
        <p:nvSpPr>
          <p:cNvPr id="3090" name="Text Box 18"/>
          <p:cNvSpPr txBox="1">
            <a:spLocks noChangeArrowheads="1"/>
          </p:cNvSpPr>
          <p:nvPr/>
        </p:nvSpPr>
        <p:spPr bwMode="auto">
          <a:xfrm>
            <a:off x="457200" y="4267200"/>
            <a:ext cx="2286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B10634"/>
                </a:solidFill>
              </a:rPr>
              <a:t>Solution:</a:t>
            </a:r>
            <a:r>
              <a:rPr lang="en-US" sz="1600"/>
              <a:t> unknown</a:t>
            </a:r>
          </a:p>
        </p:txBody>
      </p:sp>
      <p:sp>
        <p:nvSpPr>
          <p:cNvPr id="3091" name="AutoShape 19"/>
          <p:cNvSpPr>
            <a:spLocks noChangeArrowheads="1"/>
          </p:cNvSpPr>
          <p:nvPr/>
        </p:nvSpPr>
        <p:spPr bwMode="auto">
          <a:xfrm>
            <a:off x="2286000" y="1828800"/>
            <a:ext cx="4495800" cy="838200"/>
          </a:xfrm>
          <a:prstGeom prst="roundRect">
            <a:avLst>
              <a:gd name="adj" fmla="val 16667"/>
            </a:avLst>
          </a:prstGeom>
          <a:noFill/>
          <a:ln w="50800">
            <a:solidFill>
              <a:srgbClr val="4D6C8D"/>
            </a:solidFill>
            <a:round/>
            <a:headEnd/>
            <a:tailEnd/>
          </a:ln>
        </p:spPr>
        <p:txBody>
          <a:bodyPr wrap="none" anchor="ctr">
            <a:prstTxWarp prst="textNoShape">
              <a:avLst/>
            </a:prstTxWarp>
          </a:bodyPr>
          <a:lstStyle/>
          <a:p>
            <a:endParaRPr lang="en-US"/>
          </a:p>
        </p:txBody>
      </p:sp>
      <p:sp>
        <p:nvSpPr>
          <p:cNvPr id="3092" name="Text Box 20"/>
          <p:cNvSpPr txBox="1">
            <a:spLocks noChangeArrowheads="1"/>
          </p:cNvSpPr>
          <p:nvPr/>
        </p:nvSpPr>
        <p:spPr bwMode="auto">
          <a:xfrm>
            <a:off x="2582863" y="2079625"/>
            <a:ext cx="3978275" cy="336550"/>
          </a:xfrm>
          <a:prstGeom prst="rect">
            <a:avLst/>
          </a:prstGeom>
          <a:noFill/>
          <a:ln w="9525">
            <a:noFill/>
            <a:miter lim="800000"/>
            <a:headEnd/>
            <a:tailEnd/>
          </a:ln>
        </p:spPr>
        <p:txBody>
          <a:bodyPr wrap="none">
            <a:prstTxWarp prst="textNoShape">
              <a:avLst/>
            </a:prstTxWarp>
            <a:spAutoFit/>
          </a:bodyPr>
          <a:lstStyle/>
          <a:p>
            <a:pPr algn="ctr"/>
            <a:r>
              <a:rPr lang="en-US" sz="1600" b="1"/>
              <a:t>“Product Owner” or in-house customer</a:t>
            </a:r>
          </a:p>
        </p:txBody>
      </p:sp>
      <p:pic>
        <p:nvPicPr>
          <p:cNvPr id="3095" name="Picture 23" descr="down arrow"/>
          <p:cNvPicPr>
            <a:picLocks noChangeAspect="1" noChangeArrowheads="1"/>
          </p:cNvPicPr>
          <p:nvPr/>
        </p:nvPicPr>
        <p:blipFill>
          <a:blip r:embed="rId4"/>
          <a:srcRect/>
          <a:stretch>
            <a:fillRect/>
          </a:stretch>
        </p:blipFill>
        <p:spPr bwMode="auto">
          <a:xfrm>
            <a:off x="6858000" y="2743200"/>
            <a:ext cx="952500" cy="25146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flow"/>
          <p:cNvPicPr>
            <a:picLocks noChangeAspect="1" noChangeArrowheads="1"/>
          </p:cNvPicPr>
          <p:nvPr/>
        </p:nvPicPr>
        <p:blipFill>
          <a:blip r:embed="rId3"/>
          <a:srcRect/>
          <a:stretch>
            <a:fillRect/>
          </a:stretch>
        </p:blipFill>
        <p:spPr bwMode="auto">
          <a:xfrm>
            <a:off x="2743200" y="4622800"/>
            <a:ext cx="5791200" cy="1930400"/>
          </a:xfrm>
          <a:prstGeom prst="rect">
            <a:avLst/>
          </a:prstGeom>
          <a:noFill/>
        </p:spPr>
      </p:pic>
      <p:sp>
        <p:nvSpPr>
          <p:cNvPr id="4099" name="Text Box 3"/>
          <p:cNvSpPr txBox="1">
            <a:spLocks noChangeArrowheads="1"/>
          </p:cNvSpPr>
          <p:nvPr/>
        </p:nvSpPr>
        <p:spPr bwMode="auto">
          <a:xfrm>
            <a:off x="1308100" y="381000"/>
            <a:ext cx="6546850" cy="793750"/>
          </a:xfrm>
          <a:prstGeom prst="rect">
            <a:avLst/>
          </a:prstGeom>
          <a:noFill/>
          <a:ln w="9525">
            <a:noFill/>
            <a:miter lim="800000"/>
            <a:headEnd/>
            <a:tailEnd/>
          </a:ln>
        </p:spPr>
        <p:txBody>
          <a:bodyPr wrap="none">
            <a:prstTxWarp prst="textNoShape">
              <a:avLst/>
            </a:prstTxWarp>
            <a:spAutoFit/>
          </a:bodyPr>
          <a:lstStyle/>
          <a:p>
            <a:pPr algn="ctr"/>
            <a:r>
              <a:rPr lang="en-US" sz="2800" b="1" dirty="0"/>
              <a:t>Product Development at Lean Startup</a:t>
            </a:r>
          </a:p>
          <a:p>
            <a:pPr algn="ctr"/>
            <a:r>
              <a:rPr lang="en-US" sz="1800" i="1" dirty="0"/>
              <a:t>Unit of Progress: Validated</a:t>
            </a:r>
            <a:r>
              <a:rPr lang="en-US" sz="1800" i="1" dirty="0" smtClean="0"/>
              <a:t> Learning About </a:t>
            </a:r>
            <a:r>
              <a:rPr lang="en-US" sz="1800" i="1" dirty="0"/>
              <a:t>Customers ($$$)</a:t>
            </a:r>
          </a:p>
        </p:txBody>
      </p:sp>
      <p:sp>
        <p:nvSpPr>
          <p:cNvPr id="4100" name="Line 4"/>
          <p:cNvSpPr>
            <a:spLocks noChangeShapeType="1"/>
          </p:cNvSpPr>
          <p:nvPr/>
        </p:nvSpPr>
        <p:spPr bwMode="auto">
          <a:xfrm>
            <a:off x="533400" y="4114800"/>
            <a:ext cx="8077200" cy="0"/>
          </a:xfrm>
          <a:prstGeom prst="line">
            <a:avLst/>
          </a:prstGeom>
          <a:noFill/>
          <a:ln w="25400" cap="rnd">
            <a:solidFill>
              <a:schemeClr val="tx1">
                <a:alpha val="50000"/>
              </a:schemeClr>
            </a:solidFill>
            <a:prstDash val="sysDot"/>
            <a:round/>
            <a:headEnd/>
            <a:tailEnd/>
          </a:ln>
        </p:spPr>
        <p:txBody>
          <a:bodyPr wrap="none" anchor="ctr">
            <a:prstTxWarp prst="textNoShape">
              <a:avLst/>
            </a:prstTxWarp>
          </a:bodyPr>
          <a:lstStyle/>
          <a:p>
            <a:endParaRPr lang="en-US"/>
          </a:p>
        </p:txBody>
      </p:sp>
      <p:sp>
        <p:nvSpPr>
          <p:cNvPr id="4101" name="Text Box 5"/>
          <p:cNvSpPr txBox="1">
            <a:spLocks noChangeArrowheads="1"/>
          </p:cNvSpPr>
          <p:nvPr/>
        </p:nvSpPr>
        <p:spPr bwMode="auto">
          <a:xfrm>
            <a:off x="457200" y="3657600"/>
            <a:ext cx="21336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B10634"/>
                </a:solidFill>
              </a:rPr>
              <a:t>Problem:</a:t>
            </a:r>
            <a:r>
              <a:rPr lang="en-US" sz="1600"/>
              <a:t> unknown</a:t>
            </a:r>
          </a:p>
        </p:txBody>
      </p:sp>
      <p:sp>
        <p:nvSpPr>
          <p:cNvPr id="4102" name="Text Box 6"/>
          <p:cNvSpPr txBox="1">
            <a:spLocks noChangeArrowheads="1"/>
          </p:cNvSpPr>
          <p:nvPr/>
        </p:nvSpPr>
        <p:spPr bwMode="auto">
          <a:xfrm>
            <a:off x="457200" y="4267200"/>
            <a:ext cx="2286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B10634"/>
                </a:solidFill>
              </a:rPr>
              <a:t>Solution:</a:t>
            </a:r>
            <a:r>
              <a:rPr lang="en-US" sz="1600"/>
              <a:t> unknown</a:t>
            </a:r>
          </a:p>
        </p:txBody>
      </p:sp>
      <p:sp>
        <p:nvSpPr>
          <p:cNvPr id="4106" name="Text Box 10"/>
          <p:cNvSpPr txBox="1">
            <a:spLocks noChangeArrowheads="1"/>
          </p:cNvSpPr>
          <p:nvPr/>
        </p:nvSpPr>
        <p:spPr bwMode="auto">
          <a:xfrm>
            <a:off x="4114800" y="1393825"/>
            <a:ext cx="2465388" cy="336550"/>
          </a:xfrm>
          <a:prstGeom prst="rect">
            <a:avLst/>
          </a:prstGeom>
          <a:noFill/>
          <a:ln w="9525">
            <a:noFill/>
            <a:miter lim="800000"/>
            <a:headEnd/>
            <a:tailEnd/>
          </a:ln>
        </p:spPr>
        <p:txBody>
          <a:bodyPr wrap="none">
            <a:prstTxWarp prst="textNoShape">
              <a:avLst/>
            </a:prstTxWarp>
            <a:spAutoFit/>
          </a:bodyPr>
          <a:lstStyle/>
          <a:p>
            <a:r>
              <a:rPr lang="en-US" sz="1600" b="1">
                <a:solidFill>
                  <a:srgbClr val="4D6C8D"/>
                </a:solidFill>
              </a:rPr>
              <a:t>Customer Development</a:t>
            </a:r>
            <a:endParaRPr lang="en-US" sz="1800" b="1">
              <a:solidFill>
                <a:srgbClr val="4D6C8D"/>
              </a:solidFill>
            </a:endParaRPr>
          </a:p>
        </p:txBody>
      </p:sp>
      <p:pic>
        <p:nvPicPr>
          <p:cNvPr id="4107" name="Picture 11" descr="customer developement"/>
          <p:cNvPicPr>
            <a:picLocks noChangeAspect="1" noChangeArrowheads="1"/>
          </p:cNvPicPr>
          <p:nvPr/>
        </p:nvPicPr>
        <p:blipFill>
          <a:blip r:embed="rId4"/>
          <a:srcRect/>
          <a:stretch>
            <a:fillRect/>
          </a:stretch>
        </p:blipFill>
        <p:spPr bwMode="auto">
          <a:xfrm>
            <a:off x="2895600" y="1752600"/>
            <a:ext cx="5029200" cy="1571625"/>
          </a:xfrm>
          <a:prstGeom prst="rect">
            <a:avLst/>
          </a:prstGeom>
          <a:noFill/>
        </p:spPr>
      </p:pic>
      <p:pic>
        <p:nvPicPr>
          <p:cNvPr id="4108" name="Picture 12" descr="curved arrow"/>
          <p:cNvPicPr>
            <a:picLocks noChangeAspect="1" noChangeArrowheads="1"/>
          </p:cNvPicPr>
          <p:nvPr/>
        </p:nvPicPr>
        <p:blipFill>
          <a:blip r:embed="rId5"/>
          <a:srcRect/>
          <a:stretch>
            <a:fillRect/>
          </a:stretch>
        </p:blipFill>
        <p:spPr bwMode="auto">
          <a:xfrm>
            <a:off x="7315200" y="3124200"/>
            <a:ext cx="652463" cy="1790700"/>
          </a:xfrm>
          <a:prstGeom prst="rect">
            <a:avLst/>
          </a:prstGeom>
          <a:noFill/>
        </p:spPr>
      </p:pic>
      <p:pic>
        <p:nvPicPr>
          <p:cNvPr id="4109" name="Picture 13" descr="curved arrow"/>
          <p:cNvPicPr>
            <a:picLocks noChangeAspect="1" noChangeArrowheads="1"/>
          </p:cNvPicPr>
          <p:nvPr/>
        </p:nvPicPr>
        <p:blipFill>
          <a:blip r:embed="rId5"/>
          <a:srcRect/>
          <a:stretch>
            <a:fillRect/>
          </a:stretch>
        </p:blipFill>
        <p:spPr bwMode="auto">
          <a:xfrm rot="10800000">
            <a:off x="2819400" y="3162300"/>
            <a:ext cx="652463" cy="1790700"/>
          </a:xfrm>
          <a:prstGeom prst="rect">
            <a:avLst/>
          </a:prstGeom>
          <a:noFill/>
        </p:spPr>
      </p:pic>
      <p:sp>
        <p:nvSpPr>
          <p:cNvPr id="4110" name="Rectangle 14"/>
          <p:cNvSpPr>
            <a:spLocks noChangeArrowheads="1"/>
          </p:cNvSpPr>
          <p:nvPr/>
        </p:nvSpPr>
        <p:spPr bwMode="auto">
          <a:xfrm>
            <a:off x="3271838" y="3429000"/>
            <a:ext cx="1220787" cy="687388"/>
          </a:xfrm>
          <a:prstGeom prst="rect">
            <a:avLst/>
          </a:prstGeom>
          <a:noFill/>
          <a:ln w="9525">
            <a:noFill/>
            <a:miter lim="800000"/>
            <a:headEnd/>
            <a:tailEnd/>
          </a:ln>
        </p:spPr>
        <p:txBody>
          <a:bodyPr wrap="none">
            <a:prstTxWarp prst="textNoShape">
              <a:avLst/>
            </a:prstTxWarp>
            <a:spAutoFit/>
          </a:bodyPr>
          <a:lstStyle/>
          <a:p>
            <a:r>
              <a:rPr lang="en-US" sz="1300" b="1"/>
              <a:t>Hypotheses,</a:t>
            </a:r>
          </a:p>
          <a:p>
            <a:r>
              <a:rPr lang="en-US" sz="1300" b="1"/>
              <a:t>Experiments,</a:t>
            </a:r>
          </a:p>
          <a:p>
            <a:r>
              <a:rPr lang="en-US" sz="1300" b="1"/>
              <a:t>Insights</a:t>
            </a:r>
          </a:p>
        </p:txBody>
      </p:sp>
      <p:sp>
        <p:nvSpPr>
          <p:cNvPr id="4111" name="Rectangle 15"/>
          <p:cNvSpPr>
            <a:spLocks noChangeArrowheads="1"/>
          </p:cNvSpPr>
          <p:nvPr/>
        </p:nvSpPr>
        <p:spPr bwMode="auto">
          <a:xfrm>
            <a:off x="6492875" y="4114800"/>
            <a:ext cx="992188" cy="687388"/>
          </a:xfrm>
          <a:prstGeom prst="rect">
            <a:avLst/>
          </a:prstGeom>
          <a:noFill/>
          <a:ln w="9525">
            <a:noFill/>
            <a:miter lim="800000"/>
            <a:headEnd/>
            <a:tailEnd/>
          </a:ln>
        </p:spPr>
        <p:txBody>
          <a:bodyPr wrap="none">
            <a:prstTxWarp prst="textNoShape">
              <a:avLst/>
            </a:prstTxWarp>
            <a:spAutoFit/>
          </a:bodyPr>
          <a:lstStyle/>
          <a:p>
            <a:pPr algn="r"/>
            <a:r>
              <a:rPr lang="en-US" sz="1300" b="1"/>
              <a:t>Data,</a:t>
            </a:r>
          </a:p>
          <a:p>
            <a:pPr algn="r"/>
            <a:r>
              <a:rPr lang="en-US" sz="1300" b="1"/>
              <a:t>Feedback,</a:t>
            </a:r>
          </a:p>
          <a:p>
            <a:pPr algn="r"/>
            <a:r>
              <a:rPr lang="en-US" sz="1300" b="1"/>
              <a:t>Insights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454392" y="381000"/>
            <a:ext cx="4096770" cy="523220"/>
          </a:xfrm>
          <a:prstGeom prst="rect">
            <a:avLst/>
          </a:prstGeom>
          <a:noFill/>
          <a:ln w="9525">
            <a:noFill/>
            <a:miter lim="800000"/>
            <a:headEnd/>
            <a:tailEnd/>
          </a:ln>
        </p:spPr>
        <p:txBody>
          <a:bodyPr wrap="none">
            <a:prstTxWarp prst="textNoShape">
              <a:avLst/>
            </a:prstTxWarp>
            <a:spAutoFit/>
          </a:bodyPr>
          <a:lstStyle/>
          <a:p>
            <a:pPr algn="ctr"/>
            <a:r>
              <a:rPr lang="en-US" sz="2800" dirty="0" smtClean="0">
                <a:solidFill>
                  <a:schemeClr val="tx1">
                    <a:lumMod val="85000"/>
                    <a:lumOff val="15000"/>
                  </a:schemeClr>
                </a:solidFill>
              </a:rPr>
              <a:t>The Startup OODA Loop</a:t>
            </a:r>
            <a:endParaRPr lang="en-US" sz="2800" b="1" dirty="0"/>
          </a:p>
        </p:txBody>
      </p:sp>
      <p:pic>
        <p:nvPicPr>
          <p:cNvPr id="5133" name="Picture 13" descr="circle arrow"/>
          <p:cNvPicPr>
            <a:picLocks noChangeAspect="1" noChangeArrowheads="1"/>
          </p:cNvPicPr>
          <p:nvPr/>
        </p:nvPicPr>
        <p:blipFill>
          <a:blip r:embed="rId3"/>
          <a:srcRect/>
          <a:stretch>
            <a:fillRect/>
          </a:stretch>
        </p:blipFill>
        <p:spPr bwMode="auto">
          <a:xfrm>
            <a:off x="2701925" y="1524000"/>
            <a:ext cx="1184275" cy="2301875"/>
          </a:xfrm>
          <a:prstGeom prst="rect">
            <a:avLst/>
          </a:prstGeom>
          <a:noFill/>
        </p:spPr>
      </p:pic>
      <p:pic>
        <p:nvPicPr>
          <p:cNvPr id="5134" name="Picture 14" descr="circle arrow"/>
          <p:cNvPicPr>
            <a:picLocks noChangeAspect="1" noChangeArrowheads="1"/>
          </p:cNvPicPr>
          <p:nvPr/>
        </p:nvPicPr>
        <p:blipFill>
          <a:blip r:embed="rId3"/>
          <a:srcRect/>
          <a:stretch>
            <a:fillRect/>
          </a:stretch>
        </p:blipFill>
        <p:spPr bwMode="auto">
          <a:xfrm rot="-14063361">
            <a:off x="5191125" y="1485900"/>
            <a:ext cx="1184275" cy="2301875"/>
          </a:xfrm>
          <a:prstGeom prst="rect">
            <a:avLst/>
          </a:prstGeom>
          <a:noFill/>
        </p:spPr>
      </p:pic>
      <p:pic>
        <p:nvPicPr>
          <p:cNvPr id="5135" name="Picture 15" descr="circle arrow"/>
          <p:cNvPicPr>
            <a:picLocks noChangeAspect="1" noChangeArrowheads="1"/>
          </p:cNvPicPr>
          <p:nvPr/>
        </p:nvPicPr>
        <p:blipFill>
          <a:blip r:embed="rId3"/>
          <a:srcRect/>
          <a:stretch>
            <a:fillRect/>
          </a:stretch>
        </p:blipFill>
        <p:spPr bwMode="auto">
          <a:xfrm rot="-7149951">
            <a:off x="4071938" y="3567113"/>
            <a:ext cx="1184275" cy="2301875"/>
          </a:xfrm>
          <a:prstGeom prst="rect">
            <a:avLst/>
          </a:prstGeom>
          <a:noFill/>
        </p:spPr>
      </p:pic>
      <p:sp>
        <p:nvSpPr>
          <p:cNvPr id="5137" name="Oval 17"/>
          <p:cNvSpPr>
            <a:spLocks noChangeArrowheads="1"/>
          </p:cNvSpPr>
          <p:nvPr/>
        </p:nvSpPr>
        <p:spPr bwMode="auto">
          <a:xfrm>
            <a:off x="2320925" y="1905000"/>
            <a:ext cx="1371600" cy="1371600"/>
          </a:xfrm>
          <a:prstGeom prst="ellipse">
            <a:avLst/>
          </a:prstGeom>
          <a:solidFill>
            <a:srgbClr val="EFD8CE"/>
          </a:solidFill>
          <a:ln w="47625">
            <a:solidFill>
              <a:srgbClr val="972321"/>
            </a:solidFill>
            <a:round/>
            <a:headEnd/>
            <a:tailEnd/>
          </a:ln>
        </p:spPr>
        <p:txBody>
          <a:bodyPr wrap="none" anchor="ctr">
            <a:prstTxWarp prst="textNoShape">
              <a:avLst/>
            </a:prstTxWarp>
          </a:bodyPr>
          <a:lstStyle/>
          <a:p>
            <a:pPr algn="ctr"/>
            <a:r>
              <a:rPr lang="en-US" sz="1800"/>
              <a:t>LEARN</a:t>
            </a:r>
          </a:p>
        </p:txBody>
      </p:sp>
      <p:sp>
        <p:nvSpPr>
          <p:cNvPr id="5138" name="Oval 18"/>
          <p:cNvSpPr>
            <a:spLocks noChangeArrowheads="1"/>
          </p:cNvSpPr>
          <p:nvPr/>
        </p:nvSpPr>
        <p:spPr bwMode="auto">
          <a:xfrm>
            <a:off x="5410200" y="1905000"/>
            <a:ext cx="1371600" cy="1371600"/>
          </a:xfrm>
          <a:prstGeom prst="ellipse">
            <a:avLst/>
          </a:prstGeom>
          <a:solidFill>
            <a:srgbClr val="EFD8CE"/>
          </a:solidFill>
          <a:ln w="47625">
            <a:solidFill>
              <a:srgbClr val="972321"/>
            </a:solidFill>
            <a:round/>
            <a:headEnd/>
            <a:tailEnd/>
          </a:ln>
        </p:spPr>
        <p:txBody>
          <a:bodyPr wrap="none" anchor="ctr">
            <a:prstTxWarp prst="textNoShape">
              <a:avLst/>
            </a:prstTxWarp>
          </a:bodyPr>
          <a:lstStyle/>
          <a:p>
            <a:pPr algn="ctr"/>
            <a:r>
              <a:rPr lang="en-US" sz="1800"/>
              <a:t>BUILD</a:t>
            </a:r>
          </a:p>
        </p:txBody>
      </p:sp>
      <p:sp>
        <p:nvSpPr>
          <p:cNvPr id="5139" name="Oval 19"/>
          <p:cNvSpPr>
            <a:spLocks noChangeArrowheads="1"/>
          </p:cNvSpPr>
          <p:nvPr/>
        </p:nvSpPr>
        <p:spPr bwMode="auto">
          <a:xfrm>
            <a:off x="3922713" y="4267200"/>
            <a:ext cx="1371600" cy="1371600"/>
          </a:xfrm>
          <a:prstGeom prst="ellipse">
            <a:avLst/>
          </a:prstGeom>
          <a:solidFill>
            <a:srgbClr val="EFD8CE"/>
          </a:solidFill>
          <a:ln w="47625">
            <a:solidFill>
              <a:srgbClr val="972321"/>
            </a:solidFill>
            <a:round/>
            <a:headEnd/>
            <a:tailEnd/>
          </a:ln>
        </p:spPr>
        <p:txBody>
          <a:bodyPr wrap="none" anchor="ctr">
            <a:prstTxWarp prst="textNoShape">
              <a:avLst/>
            </a:prstTxWarp>
          </a:bodyPr>
          <a:lstStyle/>
          <a:p>
            <a:pPr algn="ctr"/>
            <a:r>
              <a:rPr lang="en-US" sz="1800"/>
              <a:t>MEASURE</a:t>
            </a:r>
          </a:p>
        </p:txBody>
      </p:sp>
      <p:sp>
        <p:nvSpPr>
          <p:cNvPr id="5140" name="Oval 20"/>
          <p:cNvSpPr>
            <a:spLocks noChangeArrowheads="1"/>
          </p:cNvSpPr>
          <p:nvPr/>
        </p:nvSpPr>
        <p:spPr bwMode="auto">
          <a:xfrm>
            <a:off x="4114800" y="1066800"/>
            <a:ext cx="990600" cy="990600"/>
          </a:xfrm>
          <a:prstGeom prst="ellipse">
            <a:avLst/>
          </a:prstGeom>
          <a:solidFill>
            <a:srgbClr val="C7DBE9"/>
          </a:solidFill>
          <a:ln w="47625">
            <a:solidFill>
              <a:srgbClr val="4D6C8D"/>
            </a:solidFill>
            <a:round/>
            <a:headEnd/>
            <a:tailEnd/>
          </a:ln>
        </p:spPr>
        <p:txBody>
          <a:bodyPr wrap="none" anchor="ctr">
            <a:prstTxWarp prst="textNoShape">
              <a:avLst/>
            </a:prstTxWarp>
          </a:bodyPr>
          <a:lstStyle/>
          <a:p>
            <a:pPr algn="ctr"/>
            <a:r>
              <a:rPr lang="en-US" sz="1600" dirty="0"/>
              <a:t>IDEAS</a:t>
            </a:r>
          </a:p>
        </p:txBody>
      </p:sp>
      <p:sp>
        <p:nvSpPr>
          <p:cNvPr id="5141" name="Oval 21"/>
          <p:cNvSpPr>
            <a:spLocks noChangeArrowheads="1"/>
          </p:cNvSpPr>
          <p:nvPr/>
        </p:nvSpPr>
        <p:spPr bwMode="auto">
          <a:xfrm>
            <a:off x="5560562" y="3771900"/>
            <a:ext cx="1221238" cy="1221238"/>
          </a:xfrm>
          <a:prstGeom prst="ellipse">
            <a:avLst/>
          </a:prstGeom>
          <a:solidFill>
            <a:srgbClr val="C7DBE9"/>
          </a:solidFill>
          <a:ln w="47625">
            <a:solidFill>
              <a:srgbClr val="4D6C8D"/>
            </a:solidFill>
            <a:round/>
            <a:headEnd/>
            <a:tailEnd/>
          </a:ln>
        </p:spPr>
        <p:txBody>
          <a:bodyPr wrap="none" anchor="ctr">
            <a:prstTxWarp prst="textNoShape">
              <a:avLst/>
            </a:prstTxWarp>
          </a:bodyPr>
          <a:lstStyle/>
          <a:p>
            <a:pPr algn="ctr"/>
            <a:r>
              <a:rPr lang="en-US" sz="1600" dirty="0" smtClean="0"/>
              <a:t>PRODUCT</a:t>
            </a:r>
          </a:p>
        </p:txBody>
      </p:sp>
      <p:sp>
        <p:nvSpPr>
          <p:cNvPr id="5142" name="Oval 22"/>
          <p:cNvSpPr>
            <a:spLocks noChangeArrowheads="1"/>
          </p:cNvSpPr>
          <p:nvPr/>
        </p:nvSpPr>
        <p:spPr bwMode="auto">
          <a:xfrm>
            <a:off x="2590800" y="3657600"/>
            <a:ext cx="990600" cy="990600"/>
          </a:xfrm>
          <a:prstGeom prst="ellipse">
            <a:avLst/>
          </a:prstGeom>
          <a:solidFill>
            <a:srgbClr val="C7DBE9"/>
          </a:solidFill>
          <a:ln w="47625">
            <a:solidFill>
              <a:srgbClr val="4D6C8D"/>
            </a:solidFill>
            <a:round/>
            <a:headEnd/>
            <a:tailEnd/>
          </a:ln>
        </p:spPr>
        <p:txBody>
          <a:bodyPr wrap="none" anchor="ctr">
            <a:prstTxWarp prst="textNoShape">
              <a:avLst/>
            </a:prstTxWarp>
          </a:bodyPr>
          <a:lstStyle/>
          <a:p>
            <a:pPr algn="ctr"/>
            <a:r>
              <a:rPr lang="en-US" sz="1600"/>
              <a:t>DATA</a:t>
            </a:r>
            <a:endParaRPr lang="en-US"/>
          </a:p>
        </p:txBody>
      </p:sp>
      <p:sp>
        <p:nvSpPr>
          <p:cNvPr id="12" name="Text Box 3"/>
          <p:cNvSpPr txBox="1">
            <a:spLocks noChangeArrowheads="1"/>
          </p:cNvSpPr>
          <p:nvPr/>
        </p:nvSpPr>
        <p:spPr bwMode="auto">
          <a:xfrm>
            <a:off x="1655853" y="6096000"/>
            <a:ext cx="5998638" cy="538609"/>
          </a:xfrm>
          <a:prstGeom prst="rect">
            <a:avLst/>
          </a:prstGeom>
          <a:noFill/>
          <a:ln w="9525">
            <a:noFill/>
            <a:miter lim="800000"/>
            <a:headEnd/>
            <a:tailEnd/>
          </a:ln>
        </p:spPr>
        <p:txBody>
          <a:bodyPr wrap="none">
            <a:prstTxWarp prst="textNoShape">
              <a:avLst/>
            </a:prstTxWarp>
            <a:spAutoFit/>
          </a:bodyPr>
          <a:lstStyle/>
          <a:p>
            <a:pPr algn="ctr"/>
            <a:r>
              <a:rPr lang="en-US" sz="2800" dirty="0" smtClean="0">
                <a:solidFill>
                  <a:schemeClr val="tx1">
                    <a:lumMod val="85000"/>
                    <a:lumOff val="15000"/>
                  </a:schemeClr>
                </a:solidFill>
              </a:rPr>
              <a:t>Minimize </a:t>
            </a:r>
            <a:r>
              <a:rPr lang="en-US" sz="2800" i="1" dirty="0" smtClean="0">
                <a:solidFill>
                  <a:schemeClr val="tx1">
                    <a:lumMod val="85000"/>
                    <a:lumOff val="15000"/>
                  </a:schemeClr>
                </a:solidFill>
              </a:rPr>
              <a:t>TOTAL</a:t>
            </a:r>
            <a:r>
              <a:rPr lang="en-US" sz="2800" dirty="0" smtClean="0">
                <a:solidFill>
                  <a:schemeClr val="tx1">
                    <a:lumMod val="85000"/>
                    <a:lumOff val="15000"/>
                  </a:schemeClr>
                </a:solidFill>
              </a:rPr>
              <a:t> time through the loop</a:t>
            </a:r>
            <a:endParaRPr lang="en-US" sz="2800" b="1" dirty="0"/>
          </a:p>
        </p:txBody>
      </p:sp>
      <p:sp>
        <p:nvSpPr>
          <p:cNvPr id="13" name="Oval 21"/>
          <p:cNvSpPr>
            <a:spLocks noChangeArrowheads="1"/>
          </p:cNvSpPr>
          <p:nvPr/>
        </p:nvSpPr>
        <p:spPr bwMode="auto">
          <a:xfrm>
            <a:off x="2360162" y="3640091"/>
            <a:ext cx="1221238" cy="1221238"/>
          </a:xfrm>
          <a:prstGeom prst="ellipse">
            <a:avLst/>
          </a:prstGeom>
          <a:solidFill>
            <a:srgbClr val="C7DBE9"/>
          </a:solidFill>
          <a:ln w="47625">
            <a:solidFill>
              <a:srgbClr val="4D6C8D"/>
            </a:solidFill>
            <a:round/>
            <a:headEnd/>
            <a:tailEnd/>
          </a:ln>
        </p:spPr>
        <p:txBody>
          <a:bodyPr wrap="none" anchor="ctr">
            <a:prstTxWarp prst="textNoShape">
              <a:avLst/>
            </a:prstTxWarp>
          </a:bodyPr>
          <a:lstStyle/>
          <a:p>
            <a:pPr algn="ctr"/>
            <a:r>
              <a:rPr lang="en-US" sz="1600" dirty="0" smtClean="0"/>
              <a:t>DATA</a:t>
            </a:r>
          </a:p>
        </p:txBody>
      </p:sp>
      <p:sp>
        <p:nvSpPr>
          <p:cNvPr id="14" name="Oval 21"/>
          <p:cNvSpPr>
            <a:spLocks noChangeArrowheads="1"/>
          </p:cNvSpPr>
          <p:nvPr/>
        </p:nvSpPr>
        <p:spPr bwMode="auto">
          <a:xfrm>
            <a:off x="3922713" y="913381"/>
            <a:ext cx="1221238" cy="1221238"/>
          </a:xfrm>
          <a:prstGeom prst="ellipse">
            <a:avLst/>
          </a:prstGeom>
          <a:solidFill>
            <a:srgbClr val="C7DBE9"/>
          </a:solidFill>
          <a:ln w="47625">
            <a:solidFill>
              <a:srgbClr val="4D6C8D"/>
            </a:solidFill>
            <a:round/>
            <a:headEnd/>
            <a:tailEnd/>
          </a:ln>
        </p:spPr>
        <p:txBody>
          <a:bodyPr wrap="none" anchor="ctr">
            <a:prstTxWarp prst="textNoShape">
              <a:avLst/>
            </a:prstTxWarp>
          </a:bodyPr>
          <a:lstStyle/>
          <a:p>
            <a:pPr algn="ctr"/>
            <a:r>
              <a:rPr lang="en-US" sz="1600" dirty="0" smtClean="0"/>
              <a:t>IDEAS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More With Less</a:t>
            </a:r>
            <a:endParaRPr lang="en-US" dirty="0"/>
          </a:p>
        </p:txBody>
      </p:sp>
      <p:sp>
        <p:nvSpPr>
          <p:cNvPr id="3" name="Content Placeholder 2"/>
          <p:cNvSpPr>
            <a:spLocks noGrp="1"/>
          </p:cNvSpPr>
          <p:nvPr>
            <p:ph idx="1"/>
          </p:nvPr>
        </p:nvSpPr>
        <p:spPr/>
        <p:txBody>
          <a:bodyPr/>
          <a:lstStyle/>
          <a:p>
            <a:pPr algn="ctr">
              <a:buNone/>
            </a:pPr>
            <a:r>
              <a:rPr lang="en-US" sz="7200" dirty="0" smtClean="0"/>
              <a:t>FASTER STARTUPS</a:t>
            </a:r>
          </a:p>
          <a:p>
            <a:pPr algn="ctr">
              <a:buNone/>
            </a:pPr>
            <a:r>
              <a:rPr lang="en-US" sz="7200" dirty="0" smtClean="0"/>
              <a:t>=</a:t>
            </a:r>
          </a:p>
          <a:p>
            <a:pPr algn="ctr">
              <a:buNone/>
            </a:pPr>
            <a:r>
              <a:rPr lang="en-US" sz="7200" dirty="0" smtClean="0"/>
              <a:t>MORE EXPERIMENTS PER DOLLAR</a:t>
            </a:r>
            <a:endParaRPr lang="en-US" sz="7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2.0</a:t>
            </a:r>
            <a:endParaRPr lang="en-US" dirty="0"/>
          </a:p>
        </p:txBody>
      </p:sp>
      <p:sp>
        <p:nvSpPr>
          <p:cNvPr id="3" name="Content Placeholder 2"/>
          <p:cNvSpPr>
            <a:spLocks noGrp="1"/>
          </p:cNvSpPr>
          <p:nvPr>
            <p:ph idx="1"/>
          </p:nvPr>
        </p:nvSpPr>
        <p:spPr/>
        <p:txBody>
          <a:bodyPr/>
          <a:lstStyle/>
          <a:p>
            <a:r>
              <a:rPr lang="en-US" dirty="0" smtClean="0"/>
              <a:t>Given the opportunity, what experiments would you like to run? </a:t>
            </a:r>
          </a:p>
          <a:p>
            <a:endParaRPr lang="en-US" dirty="0" smtClean="0"/>
          </a:p>
          <a:p>
            <a:endParaRPr lang="en-US" dirty="0" smtClean="0"/>
          </a:p>
          <a:p>
            <a:endParaRPr lang="en-US" dirty="0" smtClean="0"/>
          </a:p>
          <a:p>
            <a:r>
              <a:rPr lang="en-US" dirty="0" smtClean="0"/>
              <a:t>What if we could run them by the dozen?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2" descr="theres_much_more-BLANK.ai"/>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sz="2900" dirty="0" smtClean="0">
                <a:solidFill>
                  <a:schemeClr val="tx1">
                    <a:lumMod val="85000"/>
                    <a:lumOff val="15000"/>
                  </a:schemeClr>
                </a:solidFill>
                <a:ea typeface="+mj-ea"/>
                <a:cs typeface="+mj-cs"/>
              </a:rPr>
              <a:t>There’s much more…</a:t>
            </a:r>
            <a:endParaRPr lang="en-US" sz="2900" dirty="0">
              <a:solidFill>
                <a:schemeClr val="tx1">
                  <a:lumMod val="85000"/>
                  <a:lumOff val="15000"/>
                </a:schemeClr>
              </a:solidFill>
              <a:ea typeface="+mj-ea"/>
              <a:cs typeface="+mj-cs"/>
            </a:endParaRPr>
          </a:p>
        </p:txBody>
      </p:sp>
      <p:sp>
        <p:nvSpPr>
          <p:cNvPr id="9" name="TextBox 8"/>
          <p:cNvSpPr txBox="1"/>
          <p:nvPr/>
        </p:nvSpPr>
        <p:spPr>
          <a:xfrm>
            <a:off x="4267200" y="1143000"/>
            <a:ext cx="736600" cy="369888"/>
          </a:xfrm>
          <a:prstGeom prst="rect">
            <a:avLst/>
          </a:prstGeom>
          <a:noFill/>
        </p:spPr>
        <p:txBody>
          <a:bodyPr wrap="none">
            <a:prstTxWarp prst="textNoShape">
              <a:avLst/>
            </a:prstTxWarp>
            <a:spAutoFit/>
          </a:bodyPr>
          <a:lstStyle/>
          <a:p>
            <a:r>
              <a:rPr lang="en-US">
                <a:solidFill>
                  <a:srgbClr val="10253F"/>
                </a:solidFill>
                <a:latin typeface="Calibri" pitchFamily="-65" charset="0"/>
              </a:rPr>
              <a:t>IDEAS</a:t>
            </a:r>
          </a:p>
        </p:txBody>
      </p:sp>
      <p:sp>
        <p:nvSpPr>
          <p:cNvPr id="10" name="TextBox 9"/>
          <p:cNvSpPr txBox="1"/>
          <p:nvPr/>
        </p:nvSpPr>
        <p:spPr>
          <a:xfrm>
            <a:off x="5542002" y="3657600"/>
            <a:ext cx="1107996" cy="369332"/>
          </a:xfrm>
          <a:prstGeom prst="rect">
            <a:avLst/>
          </a:prstGeom>
          <a:noFill/>
        </p:spPr>
        <p:txBody>
          <a:bodyPr wrap="none">
            <a:prstTxWarp prst="textNoShape">
              <a:avLst/>
            </a:prstTxWarp>
            <a:spAutoFit/>
          </a:bodyPr>
          <a:lstStyle/>
          <a:p>
            <a:r>
              <a:rPr lang="en-US" dirty="0" smtClean="0">
                <a:solidFill>
                  <a:srgbClr val="10253F"/>
                </a:solidFill>
                <a:latin typeface="Calibri" pitchFamily="-65" charset="0"/>
              </a:rPr>
              <a:t>PRODUCT</a:t>
            </a:r>
            <a:endParaRPr lang="en-US" dirty="0">
              <a:solidFill>
                <a:srgbClr val="10253F"/>
              </a:solidFill>
              <a:latin typeface="Calibri" pitchFamily="-65" charset="0"/>
            </a:endParaRPr>
          </a:p>
        </p:txBody>
      </p:sp>
      <p:sp>
        <p:nvSpPr>
          <p:cNvPr id="11" name="TextBox 10"/>
          <p:cNvSpPr txBox="1"/>
          <p:nvPr/>
        </p:nvSpPr>
        <p:spPr>
          <a:xfrm>
            <a:off x="2895600" y="3657600"/>
            <a:ext cx="666750" cy="369888"/>
          </a:xfrm>
          <a:prstGeom prst="rect">
            <a:avLst/>
          </a:prstGeom>
          <a:noFill/>
        </p:spPr>
        <p:txBody>
          <a:bodyPr wrap="none">
            <a:prstTxWarp prst="textNoShape">
              <a:avLst/>
            </a:prstTxWarp>
            <a:spAutoFit/>
          </a:bodyPr>
          <a:lstStyle/>
          <a:p>
            <a:r>
              <a:rPr lang="en-US">
                <a:solidFill>
                  <a:srgbClr val="10253F"/>
                </a:solidFill>
                <a:latin typeface="Calibri" pitchFamily="-65" charset="0"/>
              </a:rPr>
              <a:t>DATA</a:t>
            </a:r>
          </a:p>
        </p:txBody>
      </p:sp>
      <p:sp>
        <p:nvSpPr>
          <p:cNvPr id="12" name="TextBox 11"/>
          <p:cNvSpPr txBox="1"/>
          <p:nvPr/>
        </p:nvSpPr>
        <p:spPr>
          <a:xfrm>
            <a:off x="6400800" y="2057400"/>
            <a:ext cx="755650" cy="369888"/>
          </a:xfrm>
          <a:prstGeom prst="rect">
            <a:avLst/>
          </a:prstGeom>
          <a:noFill/>
        </p:spPr>
        <p:txBody>
          <a:bodyPr wrap="none">
            <a:prstTxWarp prst="textNoShape">
              <a:avLst/>
            </a:prstTxWarp>
            <a:spAutoFit/>
          </a:bodyPr>
          <a:lstStyle/>
          <a:p>
            <a:r>
              <a:rPr lang="en-US">
                <a:solidFill>
                  <a:srgbClr val="632523"/>
                </a:solidFill>
                <a:latin typeface="Calibri" pitchFamily="-65" charset="0"/>
              </a:rPr>
              <a:t>BUILD</a:t>
            </a:r>
          </a:p>
        </p:txBody>
      </p:sp>
      <p:sp>
        <p:nvSpPr>
          <p:cNvPr id="13" name="TextBox 12"/>
          <p:cNvSpPr txBox="1"/>
          <p:nvPr/>
        </p:nvSpPr>
        <p:spPr>
          <a:xfrm>
            <a:off x="1905000" y="2057400"/>
            <a:ext cx="800100" cy="369888"/>
          </a:xfrm>
          <a:prstGeom prst="rect">
            <a:avLst/>
          </a:prstGeom>
          <a:noFill/>
        </p:spPr>
        <p:txBody>
          <a:bodyPr wrap="none">
            <a:prstTxWarp prst="textNoShape">
              <a:avLst/>
            </a:prstTxWarp>
            <a:spAutoFit/>
          </a:bodyPr>
          <a:lstStyle/>
          <a:p>
            <a:r>
              <a:rPr lang="en-US">
                <a:solidFill>
                  <a:srgbClr val="632523"/>
                </a:solidFill>
                <a:latin typeface="Calibri" pitchFamily="-65" charset="0"/>
              </a:rPr>
              <a:t>LEARN</a:t>
            </a:r>
          </a:p>
        </p:txBody>
      </p:sp>
      <p:sp>
        <p:nvSpPr>
          <p:cNvPr id="74761" name="TextBox 13"/>
          <p:cNvSpPr txBox="1">
            <a:spLocks noChangeArrowheads="1"/>
          </p:cNvSpPr>
          <p:nvPr/>
        </p:nvSpPr>
        <p:spPr bwMode="auto">
          <a:xfrm>
            <a:off x="4167188" y="5268913"/>
            <a:ext cx="1014412" cy="339725"/>
          </a:xfrm>
          <a:prstGeom prst="rect">
            <a:avLst/>
          </a:prstGeom>
          <a:noFill/>
          <a:ln w="9525">
            <a:noFill/>
            <a:miter lim="800000"/>
            <a:headEnd/>
            <a:tailEnd/>
          </a:ln>
        </p:spPr>
        <p:txBody>
          <a:bodyPr wrap="none">
            <a:prstTxWarp prst="textNoShape">
              <a:avLst/>
            </a:prstTxWarp>
            <a:spAutoFit/>
          </a:bodyPr>
          <a:lstStyle/>
          <a:p>
            <a:r>
              <a:rPr lang="en-US" sz="1600">
                <a:solidFill>
                  <a:srgbClr val="632523"/>
                </a:solidFill>
                <a:latin typeface="Calibri" pitchFamily="-65" charset="0"/>
              </a:rPr>
              <a:t>MEASURE</a:t>
            </a:r>
          </a:p>
        </p:txBody>
      </p:sp>
      <p:sp>
        <p:nvSpPr>
          <p:cNvPr id="74762" name="TextBox 16"/>
          <p:cNvSpPr txBox="1">
            <a:spLocks noChangeArrowheads="1"/>
          </p:cNvSpPr>
          <p:nvPr/>
        </p:nvSpPr>
        <p:spPr bwMode="auto">
          <a:xfrm>
            <a:off x="7772400" y="1905000"/>
            <a:ext cx="1204913" cy="338138"/>
          </a:xfrm>
          <a:prstGeom prst="rect">
            <a:avLst/>
          </a:prstGeom>
          <a:noFill/>
          <a:ln w="9525">
            <a:noFill/>
            <a:miter lim="800000"/>
            <a:headEnd/>
            <a:tailEnd/>
          </a:ln>
        </p:spPr>
        <p:txBody>
          <a:bodyPr wrap="none">
            <a:prstTxWarp prst="textNoShape">
              <a:avLst/>
            </a:prstTxWarp>
            <a:spAutoFit/>
          </a:bodyPr>
          <a:lstStyle/>
          <a:p>
            <a:r>
              <a:rPr lang="en-US" sz="1600" i="1">
                <a:solidFill>
                  <a:srgbClr val="632523"/>
                </a:solidFill>
                <a:latin typeface="Calibri" pitchFamily="-65" charset="0"/>
              </a:rPr>
              <a:t>Code Faster</a:t>
            </a:r>
          </a:p>
        </p:txBody>
      </p:sp>
      <p:sp>
        <p:nvSpPr>
          <p:cNvPr id="18" name="TextBox 17"/>
          <p:cNvSpPr txBox="1"/>
          <p:nvPr/>
        </p:nvSpPr>
        <p:spPr>
          <a:xfrm>
            <a:off x="6096000" y="2209800"/>
            <a:ext cx="2774950" cy="2677656"/>
          </a:xfrm>
          <a:prstGeom prst="rect">
            <a:avLst/>
          </a:prstGeom>
          <a:noFill/>
        </p:spPr>
        <p:txBody>
          <a:bodyPr>
            <a:spAutoFit/>
          </a:bodyPr>
          <a:lstStyle/>
          <a:p>
            <a:pPr algn="r" fontAlgn="auto">
              <a:spcBef>
                <a:spcPts val="0"/>
              </a:spcBef>
              <a:spcAft>
                <a:spcPts val="0"/>
              </a:spcAft>
              <a:defRPr/>
            </a:pPr>
            <a:r>
              <a:rPr lang="en-US" sz="1400" dirty="0">
                <a:solidFill>
                  <a:schemeClr val="tx1">
                    <a:lumMod val="85000"/>
                    <a:lumOff val="15000"/>
                  </a:schemeClr>
                </a:solidFill>
                <a:latin typeface="+mn-lt"/>
                <a:ea typeface="+mn-ea"/>
                <a:cs typeface="+mn-cs"/>
              </a:rPr>
              <a:t>Unit Tests</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Usability Tests</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Continuous Integration</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Incremental Deployment</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Free &amp; Open-Source Components</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Cloud Computing</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Cluster Immune System</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Just-in-time Scalability</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Refactoring</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Developer </a:t>
            </a:r>
            <a:r>
              <a:rPr lang="en-US" sz="1400" dirty="0" smtClean="0">
                <a:solidFill>
                  <a:schemeClr val="tx1">
                    <a:lumMod val="85000"/>
                    <a:lumOff val="15000"/>
                  </a:schemeClr>
                </a:solidFill>
                <a:latin typeface="+mn-lt"/>
                <a:ea typeface="+mn-ea"/>
                <a:cs typeface="+mn-cs"/>
              </a:rPr>
              <a:t>Sandbox</a:t>
            </a:r>
          </a:p>
          <a:p>
            <a:pPr algn="r" fontAlgn="auto">
              <a:spcBef>
                <a:spcPts val="0"/>
              </a:spcBef>
              <a:spcAft>
                <a:spcPts val="0"/>
              </a:spcAft>
              <a:defRPr/>
            </a:pPr>
            <a:r>
              <a:rPr lang="en-US" sz="1400" dirty="0" smtClean="0">
                <a:solidFill>
                  <a:schemeClr val="tx1">
                    <a:lumMod val="85000"/>
                    <a:lumOff val="15000"/>
                  </a:schemeClr>
                </a:solidFill>
                <a:latin typeface="+mn-lt"/>
                <a:ea typeface="+mn-ea"/>
                <a:cs typeface="+mn-cs"/>
              </a:rPr>
              <a:t>Minimum Viable Product</a:t>
            </a:r>
          </a:p>
          <a:p>
            <a:pPr algn="r" fontAlgn="auto">
              <a:spcBef>
                <a:spcPts val="0"/>
              </a:spcBef>
              <a:spcAft>
                <a:spcPts val="0"/>
              </a:spcAft>
              <a:defRPr/>
            </a:pPr>
            <a:endParaRPr lang="en-US" sz="1400" dirty="0">
              <a:solidFill>
                <a:schemeClr val="tx1">
                  <a:lumMod val="85000"/>
                  <a:lumOff val="15000"/>
                </a:schemeClr>
              </a:solidFill>
              <a:latin typeface="+mn-lt"/>
              <a:ea typeface="+mn-ea"/>
              <a:cs typeface="+mn-cs"/>
            </a:endParaRPr>
          </a:p>
        </p:txBody>
      </p:sp>
      <p:sp>
        <p:nvSpPr>
          <p:cNvPr id="74764" name="TextBox 18"/>
          <p:cNvSpPr txBox="1">
            <a:spLocks noChangeArrowheads="1"/>
          </p:cNvSpPr>
          <p:nvPr/>
        </p:nvSpPr>
        <p:spPr bwMode="auto">
          <a:xfrm>
            <a:off x="8077200" y="2057400"/>
            <a:ext cx="184150" cy="369888"/>
          </a:xfrm>
          <a:prstGeom prst="rect">
            <a:avLst/>
          </a:prstGeom>
          <a:noFill/>
          <a:ln w="9525">
            <a:noFill/>
            <a:miter lim="800000"/>
            <a:headEnd/>
            <a:tailEnd/>
          </a:ln>
        </p:spPr>
        <p:txBody>
          <a:bodyPr wrap="none">
            <a:prstTxWarp prst="textNoShape">
              <a:avLst/>
            </a:prstTxWarp>
            <a:spAutoFit/>
          </a:bodyPr>
          <a:lstStyle/>
          <a:p>
            <a:endParaRPr lang="en-US">
              <a:latin typeface="Calibri" pitchFamily="-65" charset="0"/>
            </a:endParaRPr>
          </a:p>
        </p:txBody>
      </p:sp>
      <p:sp>
        <p:nvSpPr>
          <p:cNvPr id="74765" name="TextBox 19"/>
          <p:cNvSpPr txBox="1">
            <a:spLocks noChangeArrowheads="1"/>
          </p:cNvSpPr>
          <p:nvPr/>
        </p:nvSpPr>
        <p:spPr bwMode="auto">
          <a:xfrm>
            <a:off x="2514600" y="5148263"/>
            <a:ext cx="1522413" cy="338137"/>
          </a:xfrm>
          <a:prstGeom prst="rect">
            <a:avLst/>
          </a:prstGeom>
          <a:noFill/>
          <a:ln w="9525">
            <a:noFill/>
            <a:miter lim="800000"/>
            <a:headEnd/>
            <a:tailEnd/>
          </a:ln>
        </p:spPr>
        <p:txBody>
          <a:bodyPr wrap="none">
            <a:prstTxWarp prst="textNoShape">
              <a:avLst/>
            </a:prstTxWarp>
            <a:spAutoFit/>
          </a:bodyPr>
          <a:lstStyle/>
          <a:p>
            <a:r>
              <a:rPr lang="en-US" sz="1600" i="1">
                <a:solidFill>
                  <a:srgbClr val="632523"/>
                </a:solidFill>
                <a:latin typeface="Calibri" pitchFamily="-65" charset="0"/>
              </a:rPr>
              <a:t>Measure Faster</a:t>
            </a:r>
          </a:p>
        </p:txBody>
      </p:sp>
      <p:sp>
        <p:nvSpPr>
          <p:cNvPr id="74766" name="TextBox 20"/>
          <p:cNvSpPr txBox="1">
            <a:spLocks noChangeArrowheads="1"/>
          </p:cNvSpPr>
          <p:nvPr/>
        </p:nvSpPr>
        <p:spPr bwMode="auto">
          <a:xfrm>
            <a:off x="2514600" y="5410200"/>
            <a:ext cx="1954213" cy="1384300"/>
          </a:xfrm>
          <a:prstGeom prst="rect">
            <a:avLst/>
          </a:prstGeom>
          <a:noFill/>
          <a:ln w="9525">
            <a:noFill/>
            <a:miter lim="800000"/>
            <a:headEnd/>
            <a:tailEnd/>
          </a:ln>
        </p:spPr>
        <p:txBody>
          <a:bodyPr wrap="none">
            <a:prstTxWarp prst="textNoShape">
              <a:avLst/>
            </a:prstTxWarp>
            <a:spAutoFit/>
          </a:bodyPr>
          <a:lstStyle/>
          <a:p>
            <a:r>
              <a:rPr lang="en-US" sz="1400">
                <a:solidFill>
                  <a:srgbClr val="262626"/>
                </a:solidFill>
                <a:latin typeface="Calibri" pitchFamily="-65" charset="0"/>
              </a:rPr>
              <a:t>Split Tests</a:t>
            </a:r>
          </a:p>
          <a:p>
            <a:r>
              <a:rPr lang="en-US" sz="1400">
                <a:solidFill>
                  <a:srgbClr val="262626"/>
                </a:solidFill>
                <a:latin typeface="Calibri" pitchFamily="-65" charset="0"/>
              </a:rPr>
              <a:t>Clear Product Owner</a:t>
            </a:r>
          </a:p>
          <a:p>
            <a:r>
              <a:rPr lang="en-US" sz="1400">
                <a:solidFill>
                  <a:srgbClr val="262626"/>
                </a:solidFill>
                <a:latin typeface="Calibri" pitchFamily="-65" charset="0"/>
              </a:rPr>
              <a:t>Continuous Deployment</a:t>
            </a:r>
          </a:p>
          <a:p>
            <a:r>
              <a:rPr lang="en-US" sz="1400">
                <a:solidFill>
                  <a:srgbClr val="262626"/>
                </a:solidFill>
                <a:latin typeface="Calibri" pitchFamily="-65" charset="0"/>
              </a:rPr>
              <a:t>Usability Tests</a:t>
            </a:r>
          </a:p>
          <a:p>
            <a:r>
              <a:rPr lang="en-US" sz="1400">
                <a:solidFill>
                  <a:srgbClr val="262626"/>
                </a:solidFill>
                <a:latin typeface="Calibri" pitchFamily="-65" charset="0"/>
              </a:rPr>
              <a:t>Real-time Monitoring</a:t>
            </a:r>
          </a:p>
          <a:p>
            <a:r>
              <a:rPr lang="en-US" sz="1400">
                <a:solidFill>
                  <a:srgbClr val="262626"/>
                </a:solidFill>
                <a:latin typeface="Calibri" pitchFamily="-65" charset="0"/>
              </a:rPr>
              <a:t>Customer Liaison</a:t>
            </a:r>
          </a:p>
        </p:txBody>
      </p:sp>
      <p:sp>
        <p:nvSpPr>
          <p:cNvPr id="74767" name="TextBox 21"/>
          <p:cNvSpPr txBox="1">
            <a:spLocks noChangeArrowheads="1"/>
          </p:cNvSpPr>
          <p:nvPr/>
        </p:nvSpPr>
        <p:spPr bwMode="auto">
          <a:xfrm>
            <a:off x="228600" y="1905000"/>
            <a:ext cx="1254125" cy="338138"/>
          </a:xfrm>
          <a:prstGeom prst="rect">
            <a:avLst/>
          </a:prstGeom>
          <a:noFill/>
          <a:ln w="9525">
            <a:noFill/>
            <a:miter lim="800000"/>
            <a:headEnd/>
            <a:tailEnd/>
          </a:ln>
        </p:spPr>
        <p:txBody>
          <a:bodyPr wrap="none">
            <a:prstTxWarp prst="textNoShape">
              <a:avLst/>
            </a:prstTxWarp>
            <a:spAutoFit/>
          </a:bodyPr>
          <a:lstStyle/>
          <a:p>
            <a:r>
              <a:rPr lang="en-US" sz="1600" i="1">
                <a:solidFill>
                  <a:srgbClr val="632523"/>
                </a:solidFill>
                <a:latin typeface="Calibri" pitchFamily="-65" charset="0"/>
              </a:rPr>
              <a:t>Learn Faster</a:t>
            </a:r>
          </a:p>
        </p:txBody>
      </p:sp>
      <p:sp>
        <p:nvSpPr>
          <p:cNvPr id="26" name="TextBox 25"/>
          <p:cNvSpPr txBox="1"/>
          <p:nvPr/>
        </p:nvSpPr>
        <p:spPr>
          <a:xfrm>
            <a:off x="228600" y="2209800"/>
            <a:ext cx="2405063" cy="2462213"/>
          </a:xfrm>
          <a:prstGeom prst="rect">
            <a:avLst/>
          </a:prstGeom>
          <a:noFill/>
        </p:spPr>
        <p:txBody>
          <a:bodyPr wrap="none">
            <a:spAutoFit/>
          </a:bodyPr>
          <a:lstStyle/>
          <a:p>
            <a:pPr fontAlgn="auto">
              <a:spcBef>
                <a:spcPts val="0"/>
              </a:spcBef>
              <a:spcAft>
                <a:spcPts val="0"/>
              </a:spcAft>
              <a:defRPr/>
            </a:pPr>
            <a:r>
              <a:rPr lang="en-US" sz="1400" dirty="0">
                <a:solidFill>
                  <a:schemeClr val="tx1">
                    <a:lumMod val="85000"/>
                    <a:lumOff val="15000"/>
                  </a:schemeClr>
                </a:solidFill>
                <a:latin typeface="+mn-lt"/>
                <a:ea typeface="+mn-ea"/>
                <a:cs typeface="+mn-cs"/>
              </a:rPr>
              <a:t>Split Tests</a:t>
            </a:r>
          </a:p>
          <a:p>
            <a:pPr fontAlgn="auto">
              <a:spcBef>
                <a:spcPts val="0"/>
              </a:spcBef>
              <a:spcAft>
                <a:spcPts val="0"/>
              </a:spcAft>
              <a:defRPr/>
            </a:pPr>
            <a:r>
              <a:rPr lang="en-US" sz="1400" dirty="0">
                <a:solidFill>
                  <a:schemeClr val="tx1">
                    <a:lumMod val="85000"/>
                    <a:lumOff val="15000"/>
                  </a:schemeClr>
                </a:solidFill>
                <a:latin typeface="+mn-lt"/>
                <a:ea typeface="+mn-ea"/>
                <a:cs typeface="+mn-cs"/>
              </a:rPr>
              <a:t>Customer Interviews</a:t>
            </a:r>
          </a:p>
          <a:p>
            <a:pPr fontAlgn="auto">
              <a:spcBef>
                <a:spcPts val="0"/>
              </a:spcBef>
              <a:spcAft>
                <a:spcPts val="0"/>
              </a:spcAft>
              <a:defRPr/>
            </a:pPr>
            <a:r>
              <a:rPr lang="en-US" sz="1400" dirty="0">
                <a:solidFill>
                  <a:schemeClr val="tx1">
                    <a:lumMod val="85000"/>
                    <a:lumOff val="15000"/>
                  </a:schemeClr>
                </a:solidFill>
                <a:latin typeface="+mn-lt"/>
                <a:ea typeface="+mn-ea"/>
                <a:cs typeface="+mn-cs"/>
              </a:rPr>
              <a:t>Customer Development</a:t>
            </a:r>
          </a:p>
          <a:p>
            <a:pPr fontAlgn="auto">
              <a:spcBef>
                <a:spcPts val="0"/>
              </a:spcBef>
              <a:spcAft>
                <a:spcPts val="0"/>
              </a:spcAft>
              <a:defRPr/>
            </a:pPr>
            <a:r>
              <a:rPr lang="en-US" sz="1400" dirty="0">
                <a:solidFill>
                  <a:schemeClr val="tx1">
                    <a:lumMod val="85000"/>
                    <a:lumOff val="15000"/>
                  </a:schemeClr>
                </a:solidFill>
                <a:latin typeface="+mn-lt"/>
                <a:ea typeface="+mn-ea"/>
                <a:cs typeface="+mn-cs"/>
              </a:rPr>
              <a:t>Five Whys Root Cause Analysis</a:t>
            </a:r>
          </a:p>
          <a:p>
            <a:pPr fontAlgn="auto">
              <a:spcBef>
                <a:spcPts val="0"/>
              </a:spcBef>
              <a:spcAft>
                <a:spcPts val="0"/>
              </a:spcAft>
              <a:defRPr/>
            </a:pPr>
            <a:r>
              <a:rPr lang="en-US" sz="1400" dirty="0">
                <a:solidFill>
                  <a:schemeClr val="tx1">
                    <a:lumMod val="85000"/>
                    <a:lumOff val="15000"/>
                  </a:schemeClr>
                </a:solidFill>
                <a:latin typeface="+mn-lt"/>
                <a:ea typeface="+mn-ea"/>
                <a:cs typeface="+mn-cs"/>
              </a:rPr>
              <a:t>Customer Advisory Board</a:t>
            </a:r>
          </a:p>
          <a:p>
            <a:pPr fontAlgn="auto">
              <a:spcBef>
                <a:spcPts val="0"/>
              </a:spcBef>
              <a:spcAft>
                <a:spcPts val="0"/>
              </a:spcAft>
              <a:defRPr/>
            </a:pPr>
            <a:r>
              <a:rPr lang="en-US" sz="1400" dirty="0">
                <a:solidFill>
                  <a:schemeClr val="tx1">
                    <a:lumMod val="85000"/>
                    <a:lumOff val="15000"/>
                  </a:schemeClr>
                </a:solidFill>
                <a:latin typeface="+mn-lt"/>
                <a:ea typeface="+mn-ea"/>
                <a:cs typeface="+mn-cs"/>
              </a:rPr>
              <a:t>Falsifiable Hypotheses</a:t>
            </a:r>
          </a:p>
          <a:p>
            <a:pPr fontAlgn="auto">
              <a:spcBef>
                <a:spcPts val="0"/>
              </a:spcBef>
              <a:spcAft>
                <a:spcPts val="0"/>
              </a:spcAft>
              <a:defRPr/>
            </a:pPr>
            <a:r>
              <a:rPr lang="en-US" sz="1400" dirty="0">
                <a:solidFill>
                  <a:schemeClr val="tx1">
                    <a:lumMod val="85000"/>
                    <a:lumOff val="15000"/>
                  </a:schemeClr>
                </a:solidFill>
                <a:latin typeface="+mn-lt"/>
                <a:ea typeface="+mn-ea"/>
                <a:cs typeface="+mn-cs"/>
              </a:rPr>
              <a:t>Product Owner Accountability</a:t>
            </a:r>
          </a:p>
          <a:p>
            <a:pPr fontAlgn="auto">
              <a:spcBef>
                <a:spcPts val="0"/>
              </a:spcBef>
              <a:spcAft>
                <a:spcPts val="0"/>
              </a:spcAft>
              <a:defRPr/>
            </a:pPr>
            <a:r>
              <a:rPr lang="en-US" sz="1400" dirty="0">
                <a:solidFill>
                  <a:schemeClr val="tx1">
                    <a:lumMod val="85000"/>
                    <a:lumOff val="15000"/>
                  </a:schemeClr>
                </a:solidFill>
                <a:latin typeface="+mn-lt"/>
                <a:ea typeface="+mn-ea"/>
                <a:cs typeface="+mn-cs"/>
              </a:rPr>
              <a:t>Customer Archetypes</a:t>
            </a:r>
          </a:p>
          <a:p>
            <a:pPr fontAlgn="auto">
              <a:spcBef>
                <a:spcPts val="0"/>
              </a:spcBef>
              <a:spcAft>
                <a:spcPts val="0"/>
              </a:spcAft>
              <a:defRPr/>
            </a:pPr>
            <a:r>
              <a:rPr lang="en-US" sz="1400" dirty="0">
                <a:solidFill>
                  <a:schemeClr val="tx1">
                    <a:lumMod val="85000"/>
                    <a:lumOff val="15000"/>
                  </a:schemeClr>
                </a:solidFill>
                <a:latin typeface="+mn-lt"/>
                <a:ea typeface="+mn-ea"/>
                <a:cs typeface="+mn-cs"/>
              </a:rPr>
              <a:t>Cross-functional Teams</a:t>
            </a:r>
          </a:p>
          <a:p>
            <a:pPr fontAlgn="auto">
              <a:spcBef>
                <a:spcPts val="0"/>
              </a:spcBef>
              <a:spcAft>
                <a:spcPts val="0"/>
              </a:spcAft>
              <a:defRPr/>
            </a:pPr>
            <a:r>
              <a:rPr lang="en-US" sz="1400" dirty="0">
                <a:solidFill>
                  <a:schemeClr val="tx1">
                    <a:lumMod val="85000"/>
                    <a:lumOff val="15000"/>
                  </a:schemeClr>
                </a:solidFill>
                <a:latin typeface="+mn-lt"/>
                <a:ea typeface="+mn-ea"/>
                <a:cs typeface="+mn-cs"/>
              </a:rPr>
              <a:t>Semi-autonomous Teams</a:t>
            </a:r>
          </a:p>
          <a:p>
            <a:pPr fontAlgn="auto">
              <a:spcBef>
                <a:spcPts val="0"/>
              </a:spcBef>
              <a:spcAft>
                <a:spcPts val="0"/>
              </a:spcAft>
              <a:defRPr/>
            </a:pPr>
            <a:r>
              <a:rPr lang="en-US" sz="1400" dirty="0">
                <a:solidFill>
                  <a:schemeClr val="tx1">
                    <a:lumMod val="85000"/>
                    <a:lumOff val="15000"/>
                  </a:schemeClr>
                </a:solidFill>
                <a:latin typeface="+mn-lt"/>
                <a:ea typeface="+mn-ea"/>
                <a:cs typeface="+mn-cs"/>
              </a:rPr>
              <a:t>Smoke Tests</a:t>
            </a:r>
          </a:p>
        </p:txBody>
      </p:sp>
      <p:sp>
        <p:nvSpPr>
          <p:cNvPr id="24" name="TextBox 23"/>
          <p:cNvSpPr txBox="1"/>
          <p:nvPr/>
        </p:nvSpPr>
        <p:spPr>
          <a:xfrm>
            <a:off x="4724400" y="5410200"/>
            <a:ext cx="2057400" cy="1384300"/>
          </a:xfrm>
          <a:prstGeom prst="rect">
            <a:avLst/>
          </a:prstGeom>
          <a:noFill/>
        </p:spPr>
        <p:txBody>
          <a:bodyPr>
            <a:spAutoFit/>
          </a:bodyPr>
          <a:lstStyle/>
          <a:p>
            <a:pPr algn="r" fontAlgn="auto">
              <a:spcBef>
                <a:spcPts val="0"/>
              </a:spcBef>
              <a:spcAft>
                <a:spcPts val="0"/>
              </a:spcAft>
              <a:defRPr/>
            </a:pPr>
            <a:r>
              <a:rPr lang="en-US" sz="1400" dirty="0">
                <a:solidFill>
                  <a:schemeClr val="tx1">
                    <a:lumMod val="85000"/>
                    <a:lumOff val="15000"/>
                  </a:schemeClr>
                </a:solidFill>
                <a:latin typeface="+mn-lt"/>
                <a:ea typeface="+mn-ea"/>
                <a:cs typeface="+mn-cs"/>
              </a:rPr>
              <a:t>Funnel Analysis</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Cohort Analysis</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Net Promoter Score</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Search Engine Marketing</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Real-Time Alerting</a:t>
            </a:r>
          </a:p>
          <a:p>
            <a:pPr algn="r" fontAlgn="auto">
              <a:spcBef>
                <a:spcPts val="0"/>
              </a:spcBef>
              <a:spcAft>
                <a:spcPts val="0"/>
              </a:spcAft>
              <a:defRPr/>
            </a:pPr>
            <a:r>
              <a:rPr lang="en-US" sz="1400" dirty="0">
                <a:solidFill>
                  <a:schemeClr val="tx1">
                    <a:lumMod val="85000"/>
                    <a:lumOff val="15000"/>
                  </a:schemeClr>
                </a:solidFill>
                <a:latin typeface="+mn-lt"/>
                <a:ea typeface="+mn-ea"/>
                <a:cs typeface="+mn-cs"/>
              </a:rPr>
              <a:t>Predictive Monitoring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900" dirty="0" smtClean="0">
                <a:solidFill>
                  <a:srgbClr val="262626"/>
                </a:solidFill>
              </a:rPr>
              <a:t>Thanks!</a:t>
            </a:r>
          </a:p>
        </p:txBody>
      </p:sp>
      <p:sp>
        <p:nvSpPr>
          <p:cNvPr id="25" name="Content Placeholder 24"/>
          <p:cNvSpPr>
            <a:spLocks noGrp="1"/>
          </p:cNvSpPr>
          <p:nvPr>
            <p:ph idx="1"/>
          </p:nvPr>
        </p:nvSpPr>
        <p:spPr>
          <a:xfrm>
            <a:off x="457200" y="1143000"/>
            <a:ext cx="8686800" cy="5715000"/>
          </a:xfrm>
        </p:spPr>
        <p:txBody>
          <a:bodyPr rtlCol="0">
            <a:normAutofit lnSpcReduction="10000"/>
          </a:bodyPr>
          <a:lstStyle/>
          <a:p>
            <a:pPr fontAlgn="auto">
              <a:spcAft>
                <a:spcPts val="0"/>
              </a:spcAft>
              <a:buFont typeface="Arial"/>
              <a:buChar char="•"/>
              <a:defRPr/>
            </a:pPr>
            <a:r>
              <a:rPr lang="en-US" dirty="0" smtClean="0">
                <a:ea typeface="+mn-ea"/>
                <a:cs typeface="+mn-cs"/>
              </a:rPr>
              <a:t>Startup Lessons Learned Blog</a:t>
            </a:r>
          </a:p>
          <a:p>
            <a:pPr lvl="1" fontAlgn="auto">
              <a:spcAft>
                <a:spcPts val="0"/>
              </a:spcAft>
              <a:buFont typeface="Arial"/>
              <a:buChar char="–"/>
              <a:defRPr/>
            </a:pPr>
            <a:r>
              <a:rPr lang="en-US" dirty="0" smtClean="0">
                <a:ea typeface="+mn-ea"/>
                <a:hlinkClick r:id="rId3"/>
              </a:rPr>
              <a:t>http://StartupLessonsLearned.blogspot.com/</a:t>
            </a:r>
            <a:r>
              <a:rPr lang="en-US" dirty="0" smtClean="0">
                <a:ea typeface="+mn-ea"/>
              </a:rPr>
              <a:t/>
            </a:r>
            <a:br>
              <a:rPr lang="en-US" dirty="0" smtClean="0">
                <a:ea typeface="+mn-ea"/>
              </a:rPr>
            </a:br>
            <a:endParaRPr lang="en-US" dirty="0" smtClean="0">
              <a:ea typeface="+mn-ea"/>
            </a:endParaRPr>
          </a:p>
          <a:p>
            <a:pPr fontAlgn="auto">
              <a:spcAft>
                <a:spcPts val="0"/>
              </a:spcAft>
              <a:buFont typeface="Arial"/>
              <a:buChar char="•"/>
              <a:defRPr/>
            </a:pPr>
            <a:r>
              <a:rPr lang="en-US" dirty="0" smtClean="0">
                <a:ea typeface="+mn-ea"/>
                <a:cs typeface="+mn-cs"/>
              </a:rPr>
              <a:t>Getting in </a:t>
            </a:r>
            <a:r>
              <a:rPr lang="en-US" dirty="0" smtClean="0">
                <a:ea typeface="+mn-ea"/>
                <a:cs typeface="+mn-cs"/>
              </a:rPr>
              <a:t>touch</a:t>
            </a:r>
          </a:p>
          <a:p>
            <a:pPr lvl="1" fontAlgn="auto">
              <a:spcAft>
                <a:spcPts val="0"/>
              </a:spcAft>
              <a:buFont typeface="Arial"/>
              <a:buChar char="–"/>
              <a:defRPr/>
            </a:pPr>
            <a:r>
              <a:rPr lang="en-US" dirty="0" smtClean="0">
                <a:ea typeface="+mn-ea"/>
                <a:hlinkClick r:id="rId4"/>
              </a:rPr>
              <a:t>http://twitter.com/ericries</a:t>
            </a:r>
            <a:endParaRPr lang="en-US" dirty="0" smtClean="0">
              <a:ea typeface="+mn-ea"/>
            </a:endParaRPr>
          </a:p>
          <a:p>
            <a:pPr lvl="1" fontAlgn="auto">
              <a:spcAft>
                <a:spcPts val="0"/>
              </a:spcAft>
              <a:buFont typeface="Arial"/>
              <a:buChar char="–"/>
              <a:defRPr/>
            </a:pPr>
            <a:r>
              <a:rPr lang="en-US" dirty="0" smtClean="0">
                <a:ea typeface="+mn-ea"/>
                <a:hlinkClick r:id="rId5"/>
              </a:rPr>
              <a:t>eric</a:t>
            </a:r>
            <a:r>
              <a:rPr lang="en-US" dirty="0" smtClean="0">
                <a:ea typeface="+mn-ea"/>
                <a:hlinkClick r:id="rId5"/>
              </a:rPr>
              <a:t>@</a:t>
            </a:r>
            <a:r>
              <a:rPr lang="en-US" dirty="0" smtClean="0">
                <a:ea typeface="+mn-ea"/>
                <a:hlinkClick r:id="rId5"/>
              </a:rPr>
              <a:t>theleanstartup.com</a:t>
            </a:r>
            <a:endParaRPr lang="en-US" dirty="0" smtClean="0">
              <a:ea typeface="+mn-ea"/>
            </a:endParaRPr>
          </a:p>
          <a:p>
            <a:pPr fontAlgn="auto">
              <a:spcAft>
                <a:spcPts val="0"/>
              </a:spcAft>
              <a:buNone/>
              <a:defRPr/>
            </a:pPr>
            <a:endParaRPr lang="en-US" dirty="0" smtClean="0">
              <a:ea typeface="+mn-ea"/>
            </a:endParaRPr>
          </a:p>
          <a:p>
            <a:pPr fontAlgn="auto">
              <a:spcAft>
                <a:spcPts val="0"/>
              </a:spcAft>
              <a:buFont typeface="Arial"/>
              <a:buChar char="•"/>
              <a:defRPr/>
            </a:pPr>
            <a:r>
              <a:rPr lang="en-US" dirty="0" smtClean="0"/>
              <a:t>Other events</a:t>
            </a:r>
          </a:p>
          <a:p>
            <a:pPr lvl="1" fontAlgn="auto">
              <a:spcAft>
                <a:spcPts val="0"/>
              </a:spcAft>
              <a:buFont typeface="Arial"/>
              <a:buChar char="–"/>
              <a:defRPr/>
            </a:pPr>
            <a:r>
              <a:rPr lang="en-US" dirty="0" smtClean="0"/>
              <a:t>Web 2.0 Expo NYC November 16-19</a:t>
            </a:r>
          </a:p>
          <a:p>
            <a:pPr lvl="1" fontAlgn="auto">
              <a:spcAft>
                <a:spcPts val="0"/>
              </a:spcAft>
              <a:buFont typeface="Arial"/>
              <a:buChar char="–"/>
              <a:defRPr/>
            </a:pPr>
            <a:r>
              <a:rPr lang="en-US" dirty="0" smtClean="0"/>
              <a:t>O’Reilly Master Class NYC December 10</a:t>
            </a:r>
          </a:p>
          <a:p>
            <a:pPr lvl="1" fontAlgn="auto">
              <a:spcAft>
                <a:spcPts val="0"/>
              </a:spcAft>
              <a:buFont typeface="Arial"/>
              <a:buChar char="–"/>
              <a:defRPr/>
            </a:pPr>
            <a:r>
              <a:rPr lang="en-US" dirty="0" smtClean="0"/>
              <a:t>Geeks on a Plane DC/EU September 18</a:t>
            </a:r>
          </a:p>
          <a:p>
            <a:pPr fontAlgn="auto">
              <a:spcAft>
                <a:spcPts val="0"/>
              </a:spcAft>
              <a:buNone/>
              <a:defRPr/>
            </a:pPr>
            <a:endParaRPr lang="en-US" dirty="0" smtClean="0"/>
          </a:p>
          <a:p>
            <a:pPr lvl="1" fontAlgn="auto">
              <a:spcAft>
                <a:spcPts val="0"/>
              </a:spcAft>
              <a:buFont typeface="Arial"/>
              <a:buNone/>
              <a:defRPr/>
            </a:pPr>
            <a:endParaRPr lang="en-US" dirty="0" smtClean="0">
              <a:ea typeface="+mn-ea"/>
            </a:endParaRPr>
          </a:p>
          <a:p>
            <a:pPr lvl="1" fontAlgn="auto">
              <a:spcAft>
                <a:spcPts val="0"/>
              </a:spcAft>
              <a:buFont typeface="Arial"/>
              <a:buChar char="–"/>
              <a:defRPr/>
            </a:pPr>
            <a:endParaRPr lang="en-US" dirty="0" smtClean="0">
              <a:ea typeface="+mn-ea"/>
              <a:cs typeface="+mn-cs"/>
            </a:endParaRPr>
          </a:p>
          <a:p>
            <a:pPr lvl="1" fontAlgn="auto">
              <a:spcAft>
                <a:spcPts val="0"/>
              </a:spcAft>
              <a:buFont typeface="Arial"/>
              <a:buChar char="–"/>
              <a:defRPr/>
            </a:pPr>
            <a:endParaRPr lang="en-US" dirty="0" smtClean="0">
              <a:ea typeface="+mn-ea"/>
            </a:endParaRPr>
          </a:p>
          <a:p>
            <a:pPr lvl="1" fontAlgn="auto">
              <a:spcAft>
                <a:spcPts val="0"/>
              </a:spcAft>
              <a:buFont typeface="Arial"/>
              <a:buChar char="–"/>
              <a:defRPr/>
            </a:pPr>
            <a:endParaRPr lang="en-US" dirty="0">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Most Startups Fail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Most Startups Fail</a:t>
            </a:r>
          </a:p>
        </p:txBody>
      </p:sp>
      <p:pic>
        <p:nvPicPr>
          <p:cNvPr id="18435" name="Content Placeholder 4" descr="web20logos.jpg"/>
          <p:cNvPicPr>
            <a:picLocks noGrp="1" noChangeAspect="1"/>
          </p:cNvPicPr>
          <p:nvPr>
            <p:ph idx="1"/>
          </p:nvPr>
        </p:nvPicPr>
        <p:blipFill>
          <a:blip r:embed="rId3"/>
          <a:srcRect l="-54166" r="-54166"/>
          <a:stretch>
            <a:fillRect/>
          </a:stretch>
        </p:blipFill>
        <p:spPr>
          <a:xfrm>
            <a:off x="-381000" y="1417638"/>
            <a:ext cx="9891713" cy="54403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Most Startups Fail</a:t>
            </a:r>
          </a:p>
        </p:txBody>
      </p:sp>
      <p:pic>
        <p:nvPicPr>
          <p:cNvPr id="20483" name="Content Placeholder 4" descr="3527560991_ef63d24155_o.png"/>
          <p:cNvPicPr>
            <a:picLocks noGrp="1" noChangeAspect="1"/>
          </p:cNvPicPr>
          <p:nvPr>
            <p:ph idx="1"/>
          </p:nvPr>
        </p:nvPicPr>
        <p:blipFill>
          <a:blip r:embed="rId3"/>
          <a:srcRect l="-54166" r="-54166"/>
          <a:stretch>
            <a:fillRect/>
          </a:stretch>
        </p:blipFill>
        <p:spPr>
          <a:xfrm>
            <a:off x="-304800" y="1417638"/>
            <a:ext cx="9837738" cy="5410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What is a startup?</a:t>
            </a:r>
          </a:p>
        </p:txBody>
      </p:sp>
      <p:sp>
        <p:nvSpPr>
          <p:cNvPr id="15363" name="Content Placeholder 2"/>
          <p:cNvSpPr>
            <a:spLocks noGrp="1"/>
          </p:cNvSpPr>
          <p:nvPr>
            <p:ph idx="1"/>
          </p:nvPr>
        </p:nvSpPr>
        <p:spPr/>
        <p:txBody>
          <a:bodyPr/>
          <a:lstStyle/>
          <a:p>
            <a:r>
              <a:rPr lang="en-US" smtClean="0"/>
              <a:t>A startup is a </a:t>
            </a:r>
            <a:r>
              <a:rPr lang="en-US" i="1" smtClean="0"/>
              <a:t>human institution</a:t>
            </a:r>
            <a:r>
              <a:rPr lang="en-US" smtClean="0"/>
              <a:t> designed to </a:t>
            </a:r>
            <a:r>
              <a:rPr lang="en-US" i="1" smtClean="0"/>
              <a:t>deliver a new product or service</a:t>
            </a:r>
            <a:r>
              <a:rPr lang="en-US" smtClean="0"/>
              <a:t> under conditions of </a:t>
            </a:r>
            <a:r>
              <a:rPr lang="en-US" i="1" smtClean="0"/>
              <a:t>extreme uncertainty</a:t>
            </a:r>
            <a:r>
              <a:rPr lang="en-US" smtClean="0"/>
              <a:t>. </a:t>
            </a:r>
          </a:p>
          <a:p>
            <a:endParaRPr lang="en-US" smtClean="0"/>
          </a:p>
          <a:p>
            <a:endParaRPr lang="en-US" smtClean="0"/>
          </a:p>
          <a:p>
            <a:r>
              <a:rPr lang="en-US" smtClean="0"/>
              <a:t>Nothing to do with size of company, sector of the economy, or industry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startup?</a:t>
            </a:r>
            <a:endParaRPr lang="en-US" dirty="0"/>
          </a:p>
        </p:txBody>
      </p:sp>
      <p:sp>
        <p:nvSpPr>
          <p:cNvPr id="3" name="Content Placeholder 2"/>
          <p:cNvSpPr>
            <a:spLocks noGrp="1"/>
          </p:cNvSpPr>
          <p:nvPr>
            <p:ph idx="1"/>
          </p:nvPr>
        </p:nvSpPr>
        <p:spPr/>
        <p:txBody>
          <a:bodyPr/>
          <a:lstStyle/>
          <a:p>
            <a:pPr algn="ctr">
              <a:buNone/>
            </a:pPr>
            <a:r>
              <a:rPr lang="en-US" sz="7200" dirty="0" smtClean="0"/>
              <a:t>STARTUP </a:t>
            </a:r>
          </a:p>
          <a:p>
            <a:pPr algn="ctr">
              <a:buNone/>
            </a:pPr>
            <a:r>
              <a:rPr lang="en-US" sz="7200" dirty="0" smtClean="0"/>
              <a:t>=</a:t>
            </a:r>
          </a:p>
          <a:p>
            <a:pPr algn="ctr">
              <a:buNone/>
            </a:pPr>
            <a:r>
              <a:rPr lang="en-US" sz="7200" dirty="0" smtClean="0"/>
              <a:t>EXPERIMENT</a:t>
            </a:r>
            <a:endParaRPr lang="en-US" sz="7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Failure</a:t>
            </a:r>
            <a:endParaRPr lang="en-US" dirty="0"/>
          </a:p>
        </p:txBody>
      </p:sp>
      <p:sp>
        <p:nvSpPr>
          <p:cNvPr id="3" name="Content Placeholder 2"/>
          <p:cNvSpPr>
            <a:spLocks noGrp="1"/>
          </p:cNvSpPr>
          <p:nvPr>
            <p:ph idx="1"/>
          </p:nvPr>
        </p:nvSpPr>
        <p:spPr/>
        <p:txBody>
          <a:bodyPr/>
          <a:lstStyle/>
          <a:p>
            <a:r>
              <a:rPr lang="en-US" dirty="0" smtClean="0"/>
              <a:t>Not because the technology doesn’t work</a:t>
            </a:r>
          </a:p>
          <a:p>
            <a:r>
              <a:rPr lang="en-US" dirty="0" smtClean="0"/>
              <a:t>No customers or a sustainable business model</a:t>
            </a:r>
          </a:p>
          <a:p>
            <a:endParaRPr lang="en-US" dirty="0" smtClean="0"/>
          </a:p>
          <a:p>
            <a:endParaRPr lang="en-US" dirty="0" smtClean="0"/>
          </a:p>
          <a:p>
            <a:r>
              <a:rPr lang="en-US" dirty="0" smtClean="0"/>
              <a:t>With better management, idea failure doesn’t have to lead to company failure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Pivot</a:t>
            </a:r>
            <a:endParaRPr lang="en-US" dirty="0"/>
          </a:p>
        </p:txBody>
      </p:sp>
      <p:sp>
        <p:nvSpPr>
          <p:cNvPr id="3" name="Content Placeholder 2"/>
          <p:cNvSpPr>
            <a:spLocks noGrp="1"/>
          </p:cNvSpPr>
          <p:nvPr>
            <p:ph idx="1"/>
          </p:nvPr>
        </p:nvSpPr>
        <p:spPr/>
        <p:txBody>
          <a:bodyPr/>
          <a:lstStyle/>
          <a:p>
            <a:r>
              <a:rPr lang="en-US" dirty="0" smtClean="0"/>
              <a:t>What do successful startups have in common?</a:t>
            </a:r>
          </a:p>
          <a:p>
            <a:pPr lvl="1"/>
            <a:r>
              <a:rPr lang="en-US" dirty="0" smtClean="0"/>
              <a:t>They started out as digital cash for </a:t>
            </a:r>
            <a:r>
              <a:rPr lang="en-US" dirty="0" err="1" smtClean="0"/>
              <a:t>PDAs</a:t>
            </a:r>
            <a:r>
              <a:rPr lang="en-US" dirty="0" smtClean="0"/>
              <a:t>, but evolved into online payments for eBay. </a:t>
            </a:r>
          </a:p>
          <a:p>
            <a:pPr lvl="1"/>
            <a:r>
              <a:rPr lang="en-US" dirty="0" smtClean="0"/>
              <a:t>They started building BASIC interpreters, but evolved into the world's largest operating systems monopoly. </a:t>
            </a:r>
          </a:p>
          <a:p>
            <a:pPr lvl="1"/>
            <a:r>
              <a:rPr lang="en-US" dirty="0" smtClean="0"/>
              <a:t>They were shocked to discover their online games company was actually a photo-sharing site.</a:t>
            </a:r>
          </a:p>
          <a:p>
            <a:r>
              <a:rPr lang="en-US" dirty="0" smtClean="0"/>
              <a:t>Pivot: change directions but stay grounded in what we’ve learned. </a:t>
            </a:r>
          </a:p>
          <a:p>
            <a:endParaRPr lang="en-US" dirty="0"/>
          </a:p>
        </p:txBody>
      </p:sp>
      <p:sp>
        <p:nvSpPr>
          <p:cNvPr id="4" name="Rectangle 3"/>
          <p:cNvSpPr/>
          <p:nvPr/>
        </p:nvSpPr>
        <p:spPr>
          <a:xfrm>
            <a:off x="1600200" y="6596390"/>
            <a:ext cx="9372600" cy="523220"/>
          </a:xfrm>
          <a:prstGeom prst="rect">
            <a:avLst/>
          </a:prstGeom>
        </p:spPr>
        <p:txBody>
          <a:bodyPr wrap="square">
            <a:spAutoFit/>
          </a:bodyPr>
          <a:lstStyle/>
          <a:p>
            <a:r>
              <a:rPr lang="en-US" sz="1000" dirty="0" smtClean="0">
                <a:hlinkClick r:id="rId3"/>
              </a:rPr>
              <a:t>http://startuplessonslearned.blogspot.com/2009/06/pivot-dont-jump-to-new-vision.html</a:t>
            </a:r>
            <a:endParaRPr lang="en-US" sz="10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Wins</a:t>
            </a:r>
            <a:endParaRPr lang="en-US" dirty="0"/>
          </a:p>
        </p:txBody>
      </p:sp>
      <p:sp>
        <p:nvSpPr>
          <p:cNvPr id="3" name="Content Placeholder 2"/>
          <p:cNvSpPr>
            <a:spLocks noGrp="1"/>
          </p:cNvSpPr>
          <p:nvPr>
            <p:ph idx="1"/>
          </p:nvPr>
        </p:nvSpPr>
        <p:spPr>
          <a:xfrm>
            <a:off x="457200" y="1905000"/>
            <a:ext cx="8229600" cy="4525963"/>
          </a:xfrm>
        </p:spPr>
        <p:txBody>
          <a:bodyPr/>
          <a:lstStyle/>
          <a:p>
            <a:pPr algn="ctr">
              <a:buNone/>
            </a:pPr>
            <a:r>
              <a:rPr lang="en-US" dirty="0" smtClean="0"/>
              <a:t>If </a:t>
            </a:r>
            <a:r>
              <a:rPr lang="en-US" dirty="0" smtClean="0"/>
              <a:t>we can reduce the time </a:t>
            </a:r>
            <a:r>
              <a:rPr lang="en-US" dirty="0" smtClean="0"/>
              <a:t>between pivots</a:t>
            </a:r>
          </a:p>
          <a:p>
            <a:pPr algn="ctr">
              <a:buNone/>
            </a:pPr>
            <a:endParaRPr lang="en-US" dirty="0" smtClean="0"/>
          </a:p>
          <a:p>
            <a:pPr algn="ctr">
              <a:buNone/>
            </a:pPr>
            <a:r>
              <a:rPr lang="en-US" dirty="0" smtClean="0"/>
              <a:t>W</a:t>
            </a:r>
            <a:r>
              <a:rPr lang="en-US" dirty="0" smtClean="0"/>
              <a:t>e </a:t>
            </a:r>
            <a:r>
              <a:rPr lang="en-US" dirty="0" smtClean="0"/>
              <a:t>can increase our odds of </a:t>
            </a:r>
            <a:r>
              <a:rPr lang="en-US" dirty="0" smtClean="0"/>
              <a:t>success</a:t>
            </a:r>
          </a:p>
          <a:p>
            <a:pPr algn="ctr"/>
            <a:endParaRPr lang="en-US" dirty="0" smtClean="0"/>
          </a:p>
          <a:p>
            <a:pPr algn="ctr">
              <a:buNone/>
            </a:pPr>
            <a:r>
              <a:rPr lang="en-US" dirty="0" smtClean="0"/>
              <a:t>Before we run out of money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57929</TotalTime>
  <Words>1332</Words>
  <Application>Microsoft Macintosh PowerPoint</Application>
  <PresentationFormat>On-screen Show (4:3)</PresentationFormat>
  <Paragraphs>192</Paragraphs>
  <Slides>19</Slides>
  <Notes>12</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The Lean Startup Doing More With Less  Government 2.0 Edition    </vt:lpstr>
      <vt:lpstr>Most Startups Fail</vt:lpstr>
      <vt:lpstr>Most Startups Fail</vt:lpstr>
      <vt:lpstr>Most Startups Fail</vt:lpstr>
      <vt:lpstr>What is a startup?</vt:lpstr>
      <vt:lpstr>What is a startup?</vt:lpstr>
      <vt:lpstr>Understanding Failure</vt:lpstr>
      <vt:lpstr>The Pivot</vt:lpstr>
      <vt:lpstr>Speed Wins</vt:lpstr>
      <vt:lpstr>Lean startups go faster</vt:lpstr>
      <vt:lpstr>Platforms enable leverage</vt:lpstr>
      <vt:lpstr>Slide 12</vt:lpstr>
      <vt:lpstr>Slide 13</vt:lpstr>
      <vt:lpstr>Slide 14</vt:lpstr>
      <vt:lpstr>Slide 15</vt:lpstr>
      <vt:lpstr>Doing More With Less</vt:lpstr>
      <vt:lpstr>Government 2.0</vt:lpstr>
      <vt:lpstr>There’s much more…</vt:lpstr>
      <vt:lpstr>Thanks!</vt:lpstr>
    </vt:vector>
  </TitlesOfParts>
  <Company>KPCB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startup</dc:title>
  <dc:creator>Eric Ries</dc:creator>
  <cp:lastModifiedBy>Eric Ries</cp:lastModifiedBy>
  <cp:revision>90</cp:revision>
  <cp:lastPrinted>2009-03-31T13:30:40Z</cp:lastPrinted>
  <dcterms:created xsi:type="dcterms:W3CDTF">2009-09-08T17:52:36Z</dcterms:created>
  <dcterms:modified xsi:type="dcterms:W3CDTF">2009-09-08T23:44:18Z</dcterms:modified>
</cp:coreProperties>
</file>